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omments/comment1.xml" ContentType="application/vnd.openxmlformats-officedocument.presentationml.comments+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85" r:id="rId1"/>
  </p:sldMasterIdLst>
  <p:notesMasterIdLst>
    <p:notesMasterId r:id="rId33"/>
  </p:notesMasterIdLst>
  <p:handoutMasterIdLst>
    <p:handoutMasterId r:id="rId34"/>
  </p:handoutMasterIdLst>
  <p:sldIdLst>
    <p:sldId id="289" r:id="rId2"/>
    <p:sldId id="290" r:id="rId3"/>
    <p:sldId id="326" r:id="rId4"/>
    <p:sldId id="323" r:id="rId5"/>
    <p:sldId id="292" r:id="rId6"/>
    <p:sldId id="293" r:id="rId7"/>
    <p:sldId id="296" r:id="rId8"/>
    <p:sldId id="298" r:id="rId9"/>
    <p:sldId id="299" r:id="rId10"/>
    <p:sldId id="300" r:id="rId11"/>
    <p:sldId id="301" r:id="rId12"/>
    <p:sldId id="304" r:id="rId13"/>
    <p:sldId id="303" r:id="rId14"/>
    <p:sldId id="305" r:id="rId15"/>
    <p:sldId id="306" r:id="rId16"/>
    <p:sldId id="307" r:id="rId17"/>
    <p:sldId id="308" r:id="rId18"/>
    <p:sldId id="309" r:id="rId19"/>
    <p:sldId id="310" r:id="rId20"/>
    <p:sldId id="328" r:id="rId21"/>
    <p:sldId id="312" r:id="rId22"/>
    <p:sldId id="313" r:id="rId23"/>
    <p:sldId id="314" r:id="rId24"/>
    <p:sldId id="315" r:id="rId25"/>
    <p:sldId id="316" r:id="rId26"/>
    <p:sldId id="317" r:id="rId27"/>
    <p:sldId id="318" r:id="rId28"/>
    <p:sldId id="319" r:id="rId29"/>
    <p:sldId id="320" r:id="rId30"/>
    <p:sldId id="321" r:id="rId31"/>
    <p:sldId id="322" r:id="rId32"/>
  </p:sldIdLst>
  <p:sldSz cx="9144000" cy="6858000" type="screen4x3"/>
  <p:notesSz cx="9926638" cy="6797675"/>
  <p:defaultTextStyle>
    <a:defPPr>
      <a:defRPr lang="en-GB"/>
    </a:defPPr>
    <a:lvl1pPr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Arial Unicode MS" charset="0"/>
      </a:defRPr>
    </a:lvl1pPr>
    <a:lvl2pPr marL="742950" indent="-28575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Arial Unicode MS" charset="0"/>
      </a:defRPr>
    </a:lvl2pPr>
    <a:lvl3pPr marL="11430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Arial Unicode MS" charset="0"/>
      </a:defRPr>
    </a:lvl3pPr>
    <a:lvl4pPr marL="16002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Arial Unicode MS" charset="0"/>
      </a:defRPr>
    </a:lvl4pPr>
    <a:lvl5pPr marL="20574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Arial Unicode MS" charset="0"/>
      </a:defRPr>
    </a:lvl5pPr>
    <a:lvl6pPr marL="2286000" algn="l" defTabSz="914400" rtl="0" eaLnBrk="1" latinLnBrk="0" hangingPunct="1">
      <a:defRPr kern="1200">
        <a:solidFill>
          <a:schemeClr val="tx1"/>
        </a:solidFill>
        <a:latin typeface="Arial" charset="0"/>
        <a:ea typeface="+mn-ea"/>
        <a:cs typeface="Arial Unicode MS" charset="0"/>
      </a:defRPr>
    </a:lvl6pPr>
    <a:lvl7pPr marL="2743200" algn="l" defTabSz="914400" rtl="0" eaLnBrk="1" latinLnBrk="0" hangingPunct="1">
      <a:defRPr kern="1200">
        <a:solidFill>
          <a:schemeClr val="tx1"/>
        </a:solidFill>
        <a:latin typeface="Arial" charset="0"/>
        <a:ea typeface="+mn-ea"/>
        <a:cs typeface="Arial Unicode MS" charset="0"/>
      </a:defRPr>
    </a:lvl7pPr>
    <a:lvl8pPr marL="3200400" algn="l" defTabSz="914400" rtl="0" eaLnBrk="1" latinLnBrk="0" hangingPunct="1">
      <a:defRPr kern="1200">
        <a:solidFill>
          <a:schemeClr val="tx1"/>
        </a:solidFill>
        <a:latin typeface="Arial" charset="0"/>
        <a:ea typeface="+mn-ea"/>
        <a:cs typeface="Arial Unicode MS" charset="0"/>
      </a:defRPr>
    </a:lvl8pPr>
    <a:lvl9pPr marL="3657600" algn="l" defTabSz="914400" rtl="0" eaLnBrk="1" latinLnBrk="0" hangingPunct="1">
      <a:defRPr kern="1200">
        <a:solidFill>
          <a:schemeClr val="tx1"/>
        </a:solidFill>
        <a:latin typeface="Arial" charset="0"/>
        <a:ea typeface="+mn-ea"/>
        <a:cs typeface="Arial Unicode MS"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253">
          <p15:clr>
            <a:srgbClr val="A4A3A4"/>
          </p15:clr>
        </p15:guide>
        <p15:guide id="4" pos="24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ögele, Lisa - BKK Dachverband" initials="RL-BD" lastIdx="5" clrIdx="0"/>
  <p:cmAuthor id="1" name="Siebeneich, Anke - BKK Dachverband" initials="AS" lastIdx="1" clrIdx="1"/>
  <p:cmAuthor id="2" name="Siebeneich, Anke - BKK Dachverband" initials="SA-BD" lastIdx="2" clrIdx="2"/>
  <p:cmAuthor id="3" name="Siebeneich, Anke - BKK Dachverband" initials="SiebBKKDV"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DD205"/>
    <a:srgbClr val="5F5F5F"/>
    <a:srgbClr val="DDDDDD"/>
    <a:srgbClr val="7F7F7F"/>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1" autoAdjust="0"/>
    <p:restoredTop sz="94660"/>
  </p:normalViewPr>
  <p:slideViewPr>
    <p:cSldViewPr>
      <p:cViewPr varScale="1">
        <p:scale>
          <a:sx n="103" d="100"/>
          <a:sy n="103" d="100"/>
        </p:scale>
        <p:origin x="1164" y="96"/>
      </p:cViewPr>
      <p:guideLst>
        <p:guide orient="horz" pos="2160"/>
        <p:guide pos="2880"/>
        <p:guide orient="horz" pos="1253"/>
        <p:guide pos="249"/>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107" d="100"/>
          <a:sy n="107" d="100"/>
        </p:scale>
        <p:origin x="-87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75951901537244"/>
          <c:y val="4.3599050089987407E-2"/>
          <c:w val="0.79399033562429899"/>
          <c:h val="0.87141884869327291"/>
        </c:manualLayout>
      </c:layout>
      <c:barChart>
        <c:barDir val="bar"/>
        <c:grouping val="clustered"/>
        <c:varyColors val="0"/>
        <c:ser>
          <c:idx val="0"/>
          <c:order val="0"/>
          <c:tx>
            <c:strRef>
              <c:f>Tabelle1!$B$1</c:f>
              <c:strCache>
                <c:ptCount val="1"/>
                <c:pt idx="0">
                  <c:v>Spalte1</c:v>
                </c:pt>
              </c:strCache>
            </c:strRef>
          </c:tx>
          <c:spPr>
            <a:solidFill>
              <a:srgbClr val="808080"/>
            </a:solidFill>
          </c:spPr>
          <c:invertIfNegative val="0"/>
          <c:dPt>
            <c:idx val="0"/>
            <c:invertIfNegative val="0"/>
            <c:bubble3D val="0"/>
            <c:spPr>
              <a:solidFill>
                <a:srgbClr val="FDD205"/>
              </a:solidFill>
            </c:spPr>
          </c:dPt>
          <c:dPt>
            <c:idx val="1"/>
            <c:invertIfNegative val="0"/>
            <c:bubble3D val="0"/>
            <c:spPr>
              <a:solidFill>
                <a:schemeClr val="bg1">
                  <a:lumMod val="65000"/>
                </a:schemeClr>
              </a:solidFill>
            </c:spPr>
          </c:dPt>
          <c:dPt>
            <c:idx val="2"/>
            <c:invertIfNegative val="0"/>
            <c:bubble3D val="0"/>
            <c:spPr>
              <a:solidFill>
                <a:srgbClr val="FDD205"/>
              </a:solidFill>
            </c:spPr>
          </c:dPt>
          <c:dPt>
            <c:idx val="3"/>
            <c:invertIfNegative val="0"/>
            <c:bubble3D val="0"/>
            <c:spPr>
              <a:solidFill>
                <a:schemeClr val="bg1">
                  <a:lumMod val="65000"/>
                </a:schemeClr>
              </a:solidFill>
            </c:spPr>
          </c:dPt>
          <c:dPt>
            <c:idx val="4"/>
            <c:invertIfNegative val="0"/>
            <c:bubble3D val="0"/>
            <c:spPr>
              <a:solidFill>
                <a:srgbClr val="FDD205"/>
              </a:solidFill>
            </c:spPr>
          </c:dPt>
          <c:dPt>
            <c:idx val="5"/>
            <c:invertIfNegative val="0"/>
            <c:bubble3D val="0"/>
            <c:spPr>
              <a:solidFill>
                <a:schemeClr val="bg1">
                  <a:lumMod val="65000"/>
                </a:schemeClr>
              </a:solidFill>
            </c:spPr>
          </c:dPt>
          <c:dPt>
            <c:idx val="6"/>
            <c:invertIfNegative val="0"/>
            <c:bubble3D val="0"/>
            <c:spPr>
              <a:solidFill>
                <a:srgbClr val="FDD205"/>
              </a:solidFill>
            </c:spPr>
          </c:dPt>
          <c:dPt>
            <c:idx val="7"/>
            <c:invertIfNegative val="0"/>
            <c:bubble3D val="0"/>
            <c:spPr>
              <a:solidFill>
                <a:schemeClr val="bg1">
                  <a:lumMod val="65000"/>
                </a:schemeClr>
              </a:solidFill>
            </c:spPr>
          </c:dPt>
          <c:dPt>
            <c:idx val="8"/>
            <c:invertIfNegative val="0"/>
            <c:bubble3D val="0"/>
            <c:spPr>
              <a:solidFill>
                <a:srgbClr val="FDD205"/>
              </a:solidFill>
            </c:spPr>
          </c:dPt>
          <c:dPt>
            <c:idx val="9"/>
            <c:invertIfNegative val="0"/>
            <c:bubble3D val="0"/>
            <c:spPr>
              <a:solidFill>
                <a:schemeClr val="bg1">
                  <a:lumMod val="65000"/>
                </a:schemeClr>
              </a:solidFill>
            </c:spPr>
          </c:dPt>
          <c:dPt>
            <c:idx val="10"/>
            <c:invertIfNegative val="0"/>
            <c:bubble3D val="0"/>
            <c:spPr>
              <a:solidFill>
                <a:srgbClr val="FDD205"/>
              </a:solidFill>
            </c:spPr>
          </c:dPt>
          <c:dPt>
            <c:idx val="11"/>
            <c:invertIfNegative val="0"/>
            <c:bubble3D val="0"/>
            <c:spPr>
              <a:solidFill>
                <a:schemeClr val="bg1">
                  <a:lumMod val="65000"/>
                </a:schemeClr>
              </a:solidFill>
            </c:spPr>
          </c:dPt>
          <c:dPt>
            <c:idx val="12"/>
            <c:invertIfNegative val="0"/>
            <c:bubble3D val="0"/>
            <c:spPr>
              <a:solidFill>
                <a:srgbClr val="FDD205"/>
              </a:solidFill>
            </c:spPr>
          </c:dPt>
          <c:dPt>
            <c:idx val="13"/>
            <c:invertIfNegative val="0"/>
            <c:bubble3D val="0"/>
            <c:spPr>
              <a:solidFill>
                <a:schemeClr val="bg1">
                  <a:lumMod val="65000"/>
                </a:schemeClr>
              </a:solidFill>
            </c:spPr>
          </c:dPt>
          <c:dPt>
            <c:idx val="14"/>
            <c:invertIfNegative val="0"/>
            <c:bubble3D val="0"/>
            <c:spPr>
              <a:solidFill>
                <a:srgbClr val="FDD205"/>
              </a:solidFill>
              <a:ln>
                <a:noFill/>
              </a:ln>
            </c:spPr>
          </c:dPt>
          <c:dLbls>
            <c:spPr>
              <a:noFill/>
              <a:ln>
                <a:noFill/>
              </a:ln>
              <a:effectLst/>
            </c:spPr>
            <c:txPr>
              <a:bodyPr/>
              <a:lstStyle/>
              <a:p>
                <a:pPr>
                  <a:defRPr sz="1000">
                    <a:solidFill>
                      <a:schemeClr val="bg1">
                        <a:lumMod val="50000"/>
                      </a:schemeClr>
                    </a:solidFill>
                    <a:latin typeface="+mj-lt"/>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Tabelle1!$A$2:$A$16</c:f>
              <c:strCache>
                <c:ptCount val="15"/>
                <c:pt idx="0">
                  <c:v>Alle Länder</c:v>
                </c:pt>
                <c:pt idx="1">
                  <c:v>Portugal</c:v>
                </c:pt>
                <c:pt idx="2">
                  <c:v>Italien</c:v>
                </c:pt>
                <c:pt idx="3">
                  <c:v>Griechenland</c:v>
                </c:pt>
                <c:pt idx="4">
                  <c:v>Frankreich</c:v>
                </c:pt>
                <c:pt idx="5">
                  <c:v>Österreich</c:v>
                </c:pt>
                <c:pt idx="6">
                  <c:v>Spanien</c:v>
                </c:pt>
                <c:pt idx="7">
                  <c:v>Belgien</c:v>
                </c:pt>
                <c:pt idx="8">
                  <c:v>Deutschland</c:v>
                </c:pt>
                <c:pt idx="9">
                  <c:v>Irland</c:v>
                </c:pt>
                <c:pt idx="10">
                  <c:v>Luxemburg</c:v>
                </c:pt>
                <c:pt idx="11">
                  <c:v>Niederlande</c:v>
                </c:pt>
                <c:pt idx="12">
                  <c:v>Finnland</c:v>
                </c:pt>
                <c:pt idx="13">
                  <c:v>Dänemark</c:v>
                </c:pt>
                <c:pt idx="14">
                  <c:v>Schweden</c:v>
                </c:pt>
              </c:strCache>
            </c:strRef>
          </c:cat>
          <c:val>
            <c:numRef>
              <c:f>Tabelle1!$B$2:$B$16</c:f>
              <c:numCache>
                <c:formatCode>0%</c:formatCode>
                <c:ptCount val="15"/>
                <c:pt idx="0">
                  <c:v>0.41</c:v>
                </c:pt>
                <c:pt idx="1">
                  <c:v>0.28000000000000003</c:v>
                </c:pt>
                <c:pt idx="2">
                  <c:v>0.3</c:v>
                </c:pt>
                <c:pt idx="3">
                  <c:v>0.31</c:v>
                </c:pt>
                <c:pt idx="4">
                  <c:v>0.43</c:v>
                </c:pt>
                <c:pt idx="5">
                  <c:v>0.45</c:v>
                </c:pt>
                <c:pt idx="6">
                  <c:v>0.46</c:v>
                </c:pt>
                <c:pt idx="7">
                  <c:v>0.47</c:v>
                </c:pt>
                <c:pt idx="8">
                  <c:v>0.48</c:v>
                </c:pt>
                <c:pt idx="9">
                  <c:v>0.52</c:v>
                </c:pt>
                <c:pt idx="10">
                  <c:v>0.54</c:v>
                </c:pt>
                <c:pt idx="11">
                  <c:v>0.57999999999999996</c:v>
                </c:pt>
                <c:pt idx="12">
                  <c:v>0.66</c:v>
                </c:pt>
                <c:pt idx="13">
                  <c:v>0.68</c:v>
                </c:pt>
                <c:pt idx="14">
                  <c:v>0.7</c:v>
                </c:pt>
              </c:numCache>
            </c:numRef>
          </c:val>
        </c:ser>
        <c:dLbls>
          <c:showLegendKey val="0"/>
          <c:showVal val="0"/>
          <c:showCatName val="0"/>
          <c:showSerName val="0"/>
          <c:showPercent val="0"/>
          <c:showBubbleSize val="0"/>
        </c:dLbls>
        <c:gapWidth val="150"/>
        <c:axId val="363864656"/>
        <c:axId val="363865440"/>
      </c:barChart>
      <c:catAx>
        <c:axId val="363864656"/>
        <c:scaling>
          <c:orientation val="minMax"/>
        </c:scaling>
        <c:delete val="0"/>
        <c:axPos val="l"/>
        <c:numFmt formatCode="General" sourceLinked="1"/>
        <c:majorTickMark val="out"/>
        <c:minorTickMark val="none"/>
        <c:tickLblPos val="nextTo"/>
        <c:txPr>
          <a:bodyPr/>
          <a:lstStyle/>
          <a:p>
            <a:pPr>
              <a:defRPr>
                <a:solidFill>
                  <a:schemeClr val="bg1">
                    <a:lumMod val="50000"/>
                  </a:schemeClr>
                </a:solidFill>
                <a:latin typeface="+mj-lt"/>
              </a:defRPr>
            </a:pPr>
            <a:endParaRPr lang="de-DE"/>
          </a:p>
        </c:txPr>
        <c:crossAx val="363865440"/>
        <c:crosses val="autoZero"/>
        <c:auto val="1"/>
        <c:lblAlgn val="ctr"/>
        <c:lblOffset val="100"/>
        <c:noMultiLvlLbl val="0"/>
      </c:catAx>
      <c:valAx>
        <c:axId val="363865440"/>
        <c:scaling>
          <c:orientation val="minMax"/>
        </c:scaling>
        <c:delete val="0"/>
        <c:axPos val="b"/>
        <c:majorGridlines>
          <c:spPr>
            <a:ln>
              <a:noFill/>
            </a:ln>
          </c:spPr>
        </c:majorGridlines>
        <c:numFmt formatCode="0%" sourceLinked="1"/>
        <c:majorTickMark val="out"/>
        <c:minorTickMark val="none"/>
        <c:tickLblPos val="nextTo"/>
        <c:txPr>
          <a:bodyPr/>
          <a:lstStyle/>
          <a:p>
            <a:pPr>
              <a:defRPr>
                <a:solidFill>
                  <a:schemeClr val="bg1">
                    <a:lumMod val="50000"/>
                  </a:schemeClr>
                </a:solidFill>
                <a:latin typeface="+mj-lt"/>
              </a:defRPr>
            </a:pPr>
            <a:endParaRPr lang="de-DE"/>
          </a:p>
        </c:txPr>
        <c:crossAx val="363864656"/>
        <c:crosses val="autoZero"/>
        <c:crossBetween val="between"/>
      </c:valAx>
      <c:spPr>
        <a:noFill/>
        <a:ln w="25397">
          <a:noFill/>
        </a:ln>
      </c:spPr>
    </c:plotArea>
    <c:plotVisOnly val="1"/>
    <c:dispBlanksAs val="gap"/>
    <c:showDLblsOverMax val="0"/>
  </c:chart>
  <c:txPr>
    <a:bodyPr/>
    <a:lstStyle/>
    <a:p>
      <a:pPr>
        <a:defRPr sz="1600">
          <a:latin typeface="Arial" pitchFamily="34" charset="0"/>
          <a:cs typeface="Arial" pitchFamily="34" charset="0"/>
        </a:defRPr>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Tabelle1!$B$1</c:f>
              <c:strCache>
                <c:ptCount val="1"/>
                <c:pt idx="0">
                  <c:v>Frauen </c:v>
                </c:pt>
              </c:strCache>
            </c:strRef>
          </c:tx>
          <c:spPr>
            <a:solidFill>
              <a:schemeClr val="bg1">
                <a:lumMod val="65000"/>
              </a:schemeClr>
            </a:solidFill>
          </c:spPr>
          <c:invertIfNegative val="0"/>
          <c:dLbls>
            <c:spPr>
              <a:noFill/>
              <a:ln>
                <a:noFill/>
              </a:ln>
              <a:effectLst/>
            </c:spPr>
            <c:txPr>
              <a:bodyPr/>
              <a:lstStyle/>
              <a:p>
                <a:pPr>
                  <a:defRPr sz="1200">
                    <a:solidFill>
                      <a:schemeClr val="bg1">
                        <a:lumMod val="50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Tabelle1!$A$2:$A$4</c:f>
              <c:strCache>
                <c:ptCount val="3"/>
                <c:pt idx="0">
                  <c:v>Regelmäßig mindestens 2h/Woche</c:v>
                </c:pt>
                <c:pt idx="1">
                  <c:v>Bis zu 2h/Woche</c:v>
                </c:pt>
                <c:pt idx="2">
                  <c:v>Keine sportliche Betätigung</c:v>
                </c:pt>
              </c:strCache>
            </c:strRef>
          </c:cat>
          <c:val>
            <c:numRef>
              <c:f>Tabelle1!$B$2:$B$4</c:f>
              <c:numCache>
                <c:formatCode>0%</c:formatCode>
                <c:ptCount val="3"/>
                <c:pt idx="0">
                  <c:v>0.216</c:v>
                </c:pt>
                <c:pt idx="1">
                  <c:v>0.44</c:v>
                </c:pt>
                <c:pt idx="2">
                  <c:v>0.34</c:v>
                </c:pt>
              </c:numCache>
            </c:numRef>
          </c:val>
        </c:ser>
        <c:ser>
          <c:idx val="1"/>
          <c:order val="1"/>
          <c:tx>
            <c:strRef>
              <c:f>Tabelle1!$C$1</c:f>
              <c:strCache>
                <c:ptCount val="1"/>
                <c:pt idx="0">
                  <c:v>Männer</c:v>
                </c:pt>
              </c:strCache>
            </c:strRef>
          </c:tx>
          <c:spPr>
            <a:solidFill>
              <a:srgbClr val="FDD205"/>
            </a:solidFill>
          </c:spPr>
          <c:invertIfNegative val="0"/>
          <c:dLbls>
            <c:spPr>
              <a:noFill/>
              <a:ln>
                <a:noFill/>
              </a:ln>
              <a:effectLst/>
            </c:spPr>
            <c:txPr>
              <a:bodyPr/>
              <a:lstStyle/>
              <a:p>
                <a:pPr>
                  <a:defRPr sz="1200">
                    <a:solidFill>
                      <a:schemeClr val="bg1">
                        <a:lumMod val="50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Tabelle1!$A$2:$A$4</c:f>
              <c:strCache>
                <c:ptCount val="3"/>
                <c:pt idx="0">
                  <c:v>Regelmäßig mindestens 2h/Woche</c:v>
                </c:pt>
                <c:pt idx="1">
                  <c:v>Bis zu 2h/Woche</c:v>
                </c:pt>
                <c:pt idx="2">
                  <c:v>Keine sportliche Betätigung</c:v>
                </c:pt>
              </c:strCache>
            </c:strRef>
          </c:cat>
          <c:val>
            <c:numRef>
              <c:f>Tabelle1!$C$2:$C$4</c:f>
              <c:numCache>
                <c:formatCode>0%</c:formatCode>
                <c:ptCount val="3"/>
                <c:pt idx="0">
                  <c:v>0.28999999999999998</c:v>
                </c:pt>
                <c:pt idx="1">
                  <c:v>0.38</c:v>
                </c:pt>
                <c:pt idx="2">
                  <c:v>0.33</c:v>
                </c:pt>
              </c:numCache>
            </c:numRef>
          </c:val>
        </c:ser>
        <c:ser>
          <c:idx val="2"/>
          <c:order val="2"/>
          <c:tx>
            <c:strRef>
              <c:f>Tabelle1!$D$1</c:f>
              <c:strCache>
                <c:ptCount val="1"/>
                <c:pt idx="0">
                  <c:v>Gesamt</c:v>
                </c:pt>
              </c:strCache>
            </c:strRef>
          </c:tx>
          <c:spPr>
            <a:solidFill>
              <a:schemeClr val="accent6"/>
            </a:solidFill>
          </c:spPr>
          <c:invertIfNegative val="0"/>
          <c:dLbls>
            <c:spPr>
              <a:noFill/>
              <a:ln>
                <a:noFill/>
              </a:ln>
              <a:effectLst/>
            </c:spPr>
            <c:txPr>
              <a:bodyPr/>
              <a:lstStyle/>
              <a:p>
                <a:pPr algn="ctr">
                  <a:defRPr lang="de-DE" sz="1200" b="0" i="0" u="none" strike="noStrike" kern="1200" baseline="0">
                    <a:solidFill>
                      <a:prstClr val="white">
                        <a:lumMod val="50000"/>
                      </a:prst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Tabelle1!$A$2:$A$4</c:f>
              <c:strCache>
                <c:ptCount val="3"/>
                <c:pt idx="0">
                  <c:v>Regelmäßig mindestens 2h/Woche</c:v>
                </c:pt>
                <c:pt idx="1">
                  <c:v>Bis zu 2h/Woche</c:v>
                </c:pt>
                <c:pt idx="2">
                  <c:v>Keine sportliche Betätigung</c:v>
                </c:pt>
              </c:strCache>
            </c:strRef>
          </c:cat>
          <c:val>
            <c:numRef>
              <c:f>Tabelle1!$D$2:$D$4</c:f>
              <c:numCache>
                <c:formatCode>0%</c:formatCode>
                <c:ptCount val="3"/>
                <c:pt idx="0">
                  <c:v>0.25</c:v>
                </c:pt>
                <c:pt idx="1">
                  <c:v>0.41</c:v>
                </c:pt>
                <c:pt idx="2">
                  <c:v>0.34</c:v>
                </c:pt>
              </c:numCache>
            </c:numRef>
          </c:val>
        </c:ser>
        <c:dLbls>
          <c:showLegendKey val="0"/>
          <c:showVal val="0"/>
          <c:showCatName val="0"/>
          <c:showSerName val="0"/>
          <c:showPercent val="0"/>
          <c:showBubbleSize val="0"/>
        </c:dLbls>
        <c:gapWidth val="88"/>
        <c:overlap val="-30"/>
        <c:axId val="363866224"/>
        <c:axId val="363806128"/>
      </c:barChart>
      <c:catAx>
        <c:axId val="363866224"/>
        <c:scaling>
          <c:orientation val="minMax"/>
        </c:scaling>
        <c:delete val="0"/>
        <c:axPos val="l"/>
        <c:numFmt formatCode="General" sourceLinked="0"/>
        <c:majorTickMark val="out"/>
        <c:minorTickMark val="none"/>
        <c:tickLblPos val="nextTo"/>
        <c:txPr>
          <a:bodyPr/>
          <a:lstStyle/>
          <a:p>
            <a:pPr>
              <a:defRPr sz="1600">
                <a:solidFill>
                  <a:schemeClr val="bg1">
                    <a:lumMod val="50000"/>
                  </a:schemeClr>
                </a:solidFill>
              </a:defRPr>
            </a:pPr>
            <a:endParaRPr lang="de-DE"/>
          </a:p>
        </c:txPr>
        <c:crossAx val="363806128"/>
        <c:crosses val="autoZero"/>
        <c:auto val="1"/>
        <c:lblAlgn val="ctr"/>
        <c:lblOffset val="100"/>
        <c:noMultiLvlLbl val="0"/>
      </c:catAx>
      <c:valAx>
        <c:axId val="363806128"/>
        <c:scaling>
          <c:orientation val="minMax"/>
        </c:scaling>
        <c:delete val="0"/>
        <c:axPos val="b"/>
        <c:majorGridlines>
          <c:spPr>
            <a:ln>
              <a:noFill/>
            </a:ln>
          </c:spPr>
        </c:majorGridlines>
        <c:numFmt formatCode="0%" sourceLinked="1"/>
        <c:majorTickMark val="out"/>
        <c:minorTickMark val="none"/>
        <c:tickLblPos val="nextTo"/>
        <c:txPr>
          <a:bodyPr/>
          <a:lstStyle/>
          <a:p>
            <a:pPr>
              <a:defRPr sz="1200">
                <a:solidFill>
                  <a:schemeClr val="bg1">
                    <a:lumMod val="50000"/>
                  </a:schemeClr>
                </a:solidFill>
              </a:defRPr>
            </a:pPr>
            <a:endParaRPr lang="de-DE"/>
          </a:p>
        </c:txPr>
        <c:crossAx val="363866224"/>
        <c:crosses val="autoZero"/>
        <c:crossBetween val="between"/>
      </c:valAx>
    </c:plotArea>
    <c:legend>
      <c:legendPos val="r"/>
      <c:overlay val="0"/>
      <c:txPr>
        <a:bodyPr/>
        <a:lstStyle/>
        <a:p>
          <a:pPr>
            <a:defRPr sz="1600"/>
          </a:pPr>
          <a:endParaRPr lang="de-DE"/>
        </a:p>
      </c:txPr>
    </c:legend>
    <c:plotVisOnly val="1"/>
    <c:dispBlanksAs val="gap"/>
    <c:showDLblsOverMax val="0"/>
  </c:chart>
  <c:txPr>
    <a:bodyPr/>
    <a:lstStyle/>
    <a:p>
      <a:pPr>
        <a:defRPr sz="1800"/>
      </a:pPr>
      <a:endParaRPr lang="de-D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Tabelle1!$B$1</c:f>
              <c:strCache>
                <c:ptCount val="1"/>
                <c:pt idx="0">
                  <c:v>EU</c:v>
                </c:pt>
              </c:strCache>
            </c:strRef>
          </c:tx>
          <c:spPr>
            <a:solidFill>
              <a:schemeClr val="bg1">
                <a:lumMod val="65000"/>
              </a:schemeClr>
            </a:solidFill>
          </c:spPr>
          <c:invertIfNegative val="0"/>
          <c:dLbls>
            <c:spPr>
              <a:noFill/>
              <a:ln>
                <a:noFill/>
              </a:ln>
              <a:effectLst/>
            </c:spPr>
            <c:txPr>
              <a:bodyPr/>
              <a:lstStyle/>
              <a:p>
                <a:pPr>
                  <a:defRPr sz="1200">
                    <a:solidFill>
                      <a:schemeClr val="bg1">
                        <a:lumMod val="50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Tabelle1!$A$2:$A$9</c:f>
              <c:strCache>
                <c:ptCount val="8"/>
                <c:pt idx="0">
                  <c:v>Begegnung altersbedingter Effekte</c:v>
                </c:pt>
                <c:pt idx="1">
                  <c:v>Unternehmung mit Freunden</c:v>
                </c:pt>
                <c:pt idx="2">
                  <c:v>Gewichtskontrolle</c:v>
                </c:pt>
                <c:pt idx="3">
                  <c:v>Entspannung</c:v>
                </c:pt>
                <c:pt idx="4">
                  <c:v>Spaß haben</c:v>
                </c:pt>
                <c:pt idx="5">
                  <c:v>Steigerung der physischen Leistungsfähigkeit</c:v>
                </c:pt>
                <c:pt idx="6">
                  <c:v>Verbesserung der körperlichen Fitness</c:v>
                </c:pt>
                <c:pt idx="7">
                  <c:v>Verbesserung der Gesundheit</c:v>
                </c:pt>
              </c:strCache>
            </c:strRef>
          </c:cat>
          <c:val>
            <c:numRef>
              <c:f>Tabelle1!$B$2:$B$9</c:f>
              <c:numCache>
                <c:formatCode>0%</c:formatCode>
                <c:ptCount val="8"/>
                <c:pt idx="0">
                  <c:v>0.16</c:v>
                </c:pt>
                <c:pt idx="1">
                  <c:v>0.2</c:v>
                </c:pt>
                <c:pt idx="2">
                  <c:v>0.24</c:v>
                </c:pt>
                <c:pt idx="3">
                  <c:v>0.36</c:v>
                </c:pt>
                <c:pt idx="4">
                  <c:v>0.3</c:v>
                </c:pt>
                <c:pt idx="5">
                  <c:v>0.24</c:v>
                </c:pt>
                <c:pt idx="6">
                  <c:v>0.4</c:v>
                </c:pt>
                <c:pt idx="7">
                  <c:v>0.62</c:v>
                </c:pt>
              </c:numCache>
            </c:numRef>
          </c:val>
        </c:ser>
        <c:ser>
          <c:idx val="1"/>
          <c:order val="1"/>
          <c:tx>
            <c:strRef>
              <c:f>Tabelle1!$C$1</c:f>
              <c:strCache>
                <c:ptCount val="1"/>
                <c:pt idx="0">
                  <c:v>DE</c:v>
                </c:pt>
              </c:strCache>
            </c:strRef>
          </c:tx>
          <c:spPr>
            <a:solidFill>
              <a:srgbClr val="FDD205"/>
            </a:solidFill>
          </c:spPr>
          <c:invertIfNegative val="0"/>
          <c:dLbls>
            <c:spPr>
              <a:noFill/>
              <a:ln>
                <a:noFill/>
              </a:ln>
              <a:effectLst/>
            </c:spPr>
            <c:txPr>
              <a:bodyPr/>
              <a:lstStyle/>
              <a:p>
                <a:pPr>
                  <a:defRPr sz="1200">
                    <a:solidFill>
                      <a:schemeClr val="bg1">
                        <a:lumMod val="50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Tabelle1!$A$2:$A$9</c:f>
              <c:strCache>
                <c:ptCount val="8"/>
                <c:pt idx="0">
                  <c:v>Begegnung altersbedingter Effekte</c:v>
                </c:pt>
                <c:pt idx="1">
                  <c:v>Unternehmung mit Freunden</c:v>
                </c:pt>
                <c:pt idx="2">
                  <c:v>Gewichtskontrolle</c:v>
                </c:pt>
                <c:pt idx="3">
                  <c:v>Entspannung</c:v>
                </c:pt>
                <c:pt idx="4">
                  <c:v>Spaß haben</c:v>
                </c:pt>
                <c:pt idx="5">
                  <c:v>Steigerung der physischen Leistungsfähigkeit</c:v>
                </c:pt>
                <c:pt idx="6">
                  <c:v>Verbesserung der körperlichen Fitness</c:v>
                </c:pt>
                <c:pt idx="7">
                  <c:v>Verbesserung der Gesundheit</c:v>
                </c:pt>
              </c:strCache>
            </c:strRef>
          </c:cat>
          <c:val>
            <c:numRef>
              <c:f>Tabelle1!$C$2:$C$9</c:f>
              <c:numCache>
                <c:formatCode>0%</c:formatCode>
                <c:ptCount val="8"/>
                <c:pt idx="0">
                  <c:v>0.22</c:v>
                </c:pt>
                <c:pt idx="1">
                  <c:v>0.23</c:v>
                </c:pt>
                <c:pt idx="2">
                  <c:v>0.27</c:v>
                </c:pt>
                <c:pt idx="3">
                  <c:v>0.39</c:v>
                </c:pt>
                <c:pt idx="4">
                  <c:v>0.4</c:v>
                </c:pt>
                <c:pt idx="5">
                  <c:v>0.38</c:v>
                </c:pt>
                <c:pt idx="6">
                  <c:v>0.43</c:v>
                </c:pt>
                <c:pt idx="7">
                  <c:v>0.71</c:v>
                </c:pt>
              </c:numCache>
            </c:numRef>
          </c:val>
        </c:ser>
        <c:dLbls>
          <c:showLegendKey val="0"/>
          <c:showVal val="0"/>
          <c:showCatName val="0"/>
          <c:showSerName val="0"/>
          <c:showPercent val="0"/>
          <c:showBubbleSize val="0"/>
        </c:dLbls>
        <c:gapWidth val="88"/>
        <c:overlap val="-30"/>
        <c:axId val="428791000"/>
        <c:axId val="428790216"/>
      </c:barChart>
      <c:catAx>
        <c:axId val="428791000"/>
        <c:scaling>
          <c:orientation val="minMax"/>
        </c:scaling>
        <c:delete val="0"/>
        <c:axPos val="l"/>
        <c:numFmt formatCode="General" sourceLinked="0"/>
        <c:majorTickMark val="out"/>
        <c:minorTickMark val="none"/>
        <c:tickLblPos val="nextTo"/>
        <c:txPr>
          <a:bodyPr anchor="t" anchorCtr="1"/>
          <a:lstStyle/>
          <a:p>
            <a:pPr>
              <a:defRPr sz="1400">
                <a:solidFill>
                  <a:schemeClr val="bg1">
                    <a:lumMod val="50000"/>
                  </a:schemeClr>
                </a:solidFill>
              </a:defRPr>
            </a:pPr>
            <a:endParaRPr lang="de-DE"/>
          </a:p>
        </c:txPr>
        <c:crossAx val="428790216"/>
        <c:crosses val="autoZero"/>
        <c:auto val="0"/>
        <c:lblAlgn val="ctr"/>
        <c:lblOffset val="100"/>
        <c:noMultiLvlLbl val="0"/>
      </c:catAx>
      <c:valAx>
        <c:axId val="428790216"/>
        <c:scaling>
          <c:orientation val="minMax"/>
        </c:scaling>
        <c:delete val="0"/>
        <c:axPos val="b"/>
        <c:majorGridlines>
          <c:spPr>
            <a:ln>
              <a:noFill/>
            </a:ln>
          </c:spPr>
        </c:majorGridlines>
        <c:numFmt formatCode="0%" sourceLinked="1"/>
        <c:majorTickMark val="out"/>
        <c:minorTickMark val="none"/>
        <c:tickLblPos val="nextTo"/>
        <c:txPr>
          <a:bodyPr/>
          <a:lstStyle/>
          <a:p>
            <a:pPr>
              <a:defRPr sz="1200">
                <a:solidFill>
                  <a:schemeClr val="bg1">
                    <a:lumMod val="50000"/>
                  </a:schemeClr>
                </a:solidFill>
              </a:defRPr>
            </a:pPr>
            <a:endParaRPr lang="de-DE"/>
          </a:p>
        </c:txPr>
        <c:crossAx val="428791000"/>
        <c:crosses val="autoZero"/>
        <c:crossBetween val="between"/>
      </c:valAx>
    </c:plotArea>
    <c:legend>
      <c:legendPos val="r"/>
      <c:layout>
        <c:manualLayout>
          <c:xMode val="edge"/>
          <c:yMode val="edge"/>
          <c:x val="0.81188273627130958"/>
          <c:y val="0.40710737893216836"/>
          <c:w val="8.6440204968402171E-2"/>
          <c:h val="0.17873019073719329"/>
        </c:manualLayout>
      </c:layout>
      <c:overlay val="0"/>
      <c:txPr>
        <a:bodyPr/>
        <a:lstStyle/>
        <a:p>
          <a:pPr>
            <a:defRPr sz="1600"/>
          </a:pPr>
          <a:endParaRPr lang="de-DE"/>
        </a:p>
      </c:txPr>
    </c:legend>
    <c:plotVisOnly val="1"/>
    <c:dispBlanksAs val="gap"/>
    <c:showDLblsOverMax val="0"/>
  </c:chart>
  <c:txPr>
    <a:bodyPr/>
    <a:lstStyle/>
    <a:p>
      <a:pPr>
        <a:defRPr sz="1800"/>
      </a:pPr>
      <a:endParaRPr lang="de-DE"/>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Tabelle1!$B$1</c:f>
              <c:strCache>
                <c:ptCount val="1"/>
                <c:pt idx="0">
                  <c:v>EU</c:v>
                </c:pt>
              </c:strCache>
            </c:strRef>
          </c:tx>
          <c:spPr>
            <a:solidFill>
              <a:srgbClr val="DDDDDD"/>
            </a:solidFill>
          </c:spPr>
          <c:invertIfNegative val="0"/>
          <c:dPt>
            <c:idx val="4"/>
            <c:invertIfNegative val="0"/>
            <c:bubble3D val="0"/>
            <c:spPr>
              <a:solidFill>
                <a:schemeClr val="bg1">
                  <a:lumMod val="50000"/>
                </a:schemeClr>
              </a:solidFill>
            </c:spPr>
          </c:dPt>
          <c:dPt>
            <c:idx val="6"/>
            <c:invertIfNegative val="0"/>
            <c:bubble3D val="0"/>
            <c:spPr>
              <a:solidFill>
                <a:schemeClr val="bg1">
                  <a:lumMod val="50000"/>
                </a:schemeClr>
              </a:solidFill>
            </c:spPr>
          </c:dPt>
          <c:dLbls>
            <c:spPr>
              <a:noFill/>
              <a:ln>
                <a:noFill/>
              </a:ln>
              <a:effectLst/>
            </c:spPr>
            <c:txPr>
              <a:bodyPr/>
              <a:lstStyle/>
              <a:p>
                <a:pPr>
                  <a:defRPr sz="1200">
                    <a:solidFill>
                      <a:schemeClr val="bg1">
                        <a:lumMod val="50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Tabelle1!$A$2:$A$10</c:f>
              <c:strCache>
                <c:ptCount val="9"/>
                <c:pt idx="0">
                  <c:v>Andere</c:v>
                </c:pt>
                <c:pt idx="1">
                  <c:v>In der Schule/Uni</c:v>
                </c:pt>
                <c:pt idx="2">
                  <c:v>Sportzentrum</c:v>
                </c:pt>
                <c:pt idx="3">
                  <c:v>Sportverein</c:v>
                </c:pt>
                <c:pt idx="4">
                  <c:v>Auf der Arbeit</c:v>
                </c:pt>
                <c:pt idx="5">
                  <c:v>Fitness</c:v>
                </c:pt>
                <c:pt idx="6">
                  <c:v>Auf dem Weg zur Arbeit, Schule…</c:v>
                </c:pt>
                <c:pt idx="7">
                  <c:v>Zu Hause</c:v>
                </c:pt>
                <c:pt idx="8">
                  <c:v>Im Park, draußen,etc.</c:v>
                </c:pt>
              </c:strCache>
            </c:strRef>
          </c:cat>
          <c:val>
            <c:numRef>
              <c:f>Tabelle1!$B$2:$B$10</c:f>
              <c:numCache>
                <c:formatCode>0%</c:formatCode>
                <c:ptCount val="9"/>
                <c:pt idx="0">
                  <c:v>0.04</c:v>
                </c:pt>
                <c:pt idx="1">
                  <c:v>0.05</c:v>
                </c:pt>
                <c:pt idx="2">
                  <c:v>0.08</c:v>
                </c:pt>
                <c:pt idx="3">
                  <c:v>0.13</c:v>
                </c:pt>
                <c:pt idx="4">
                  <c:v>0.13</c:v>
                </c:pt>
                <c:pt idx="5">
                  <c:v>0.15</c:v>
                </c:pt>
                <c:pt idx="6">
                  <c:v>0.25</c:v>
                </c:pt>
                <c:pt idx="7">
                  <c:v>0.36</c:v>
                </c:pt>
                <c:pt idx="8">
                  <c:v>0.4</c:v>
                </c:pt>
              </c:numCache>
            </c:numRef>
          </c:val>
        </c:ser>
        <c:ser>
          <c:idx val="1"/>
          <c:order val="1"/>
          <c:tx>
            <c:strRef>
              <c:f>Tabelle1!$C$1</c:f>
              <c:strCache>
                <c:ptCount val="1"/>
                <c:pt idx="0">
                  <c:v>DE</c:v>
                </c:pt>
              </c:strCache>
            </c:strRef>
          </c:tx>
          <c:spPr>
            <a:solidFill>
              <a:srgbClr val="FDD205"/>
            </a:solidFill>
          </c:spPr>
          <c:invertIfNegative val="0"/>
          <c:dPt>
            <c:idx val="4"/>
            <c:invertIfNegative val="0"/>
            <c:bubble3D val="0"/>
            <c:spPr>
              <a:solidFill>
                <a:schemeClr val="accent6"/>
              </a:solidFill>
            </c:spPr>
          </c:dPt>
          <c:dPt>
            <c:idx val="6"/>
            <c:invertIfNegative val="0"/>
            <c:bubble3D val="0"/>
            <c:spPr>
              <a:solidFill>
                <a:schemeClr val="accent6"/>
              </a:solidFill>
            </c:spPr>
          </c:dPt>
          <c:dLbls>
            <c:spPr>
              <a:noFill/>
              <a:ln>
                <a:noFill/>
              </a:ln>
              <a:effectLst/>
            </c:spPr>
            <c:txPr>
              <a:bodyPr/>
              <a:lstStyle/>
              <a:p>
                <a:pPr>
                  <a:defRPr sz="1200">
                    <a:solidFill>
                      <a:schemeClr val="bg1">
                        <a:lumMod val="50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Tabelle1!$A$2:$A$10</c:f>
              <c:strCache>
                <c:ptCount val="9"/>
                <c:pt idx="0">
                  <c:v>Andere</c:v>
                </c:pt>
                <c:pt idx="1">
                  <c:v>In der Schule/Uni</c:v>
                </c:pt>
                <c:pt idx="2">
                  <c:v>Sportzentrum</c:v>
                </c:pt>
                <c:pt idx="3">
                  <c:v>Sportverein</c:v>
                </c:pt>
                <c:pt idx="4">
                  <c:v>Auf der Arbeit</c:v>
                </c:pt>
                <c:pt idx="5">
                  <c:v>Fitness</c:v>
                </c:pt>
                <c:pt idx="6">
                  <c:v>Auf dem Weg zur Arbeit, Schule…</c:v>
                </c:pt>
                <c:pt idx="7">
                  <c:v>Zu Hause</c:v>
                </c:pt>
                <c:pt idx="8">
                  <c:v>Im Park, draußen,etc.</c:v>
                </c:pt>
              </c:strCache>
            </c:strRef>
          </c:cat>
          <c:val>
            <c:numRef>
              <c:f>Tabelle1!$C$2:$C$10</c:f>
              <c:numCache>
                <c:formatCode>0%</c:formatCode>
                <c:ptCount val="9"/>
                <c:pt idx="0">
                  <c:v>0.02</c:v>
                </c:pt>
                <c:pt idx="1">
                  <c:v>0.04</c:v>
                </c:pt>
                <c:pt idx="2">
                  <c:v>0.05</c:v>
                </c:pt>
                <c:pt idx="3">
                  <c:v>0.21</c:v>
                </c:pt>
                <c:pt idx="4">
                  <c:v>0.15</c:v>
                </c:pt>
                <c:pt idx="5">
                  <c:v>0.16</c:v>
                </c:pt>
                <c:pt idx="6">
                  <c:v>0.27</c:v>
                </c:pt>
                <c:pt idx="7">
                  <c:v>0.46</c:v>
                </c:pt>
                <c:pt idx="8">
                  <c:v>0.42</c:v>
                </c:pt>
              </c:numCache>
            </c:numRef>
          </c:val>
        </c:ser>
        <c:dLbls>
          <c:showLegendKey val="0"/>
          <c:showVal val="0"/>
          <c:showCatName val="0"/>
          <c:showSerName val="0"/>
          <c:showPercent val="0"/>
          <c:showBubbleSize val="0"/>
        </c:dLbls>
        <c:gapWidth val="88"/>
        <c:overlap val="-30"/>
        <c:axId val="428791784"/>
        <c:axId val="428790608"/>
      </c:barChart>
      <c:catAx>
        <c:axId val="428791784"/>
        <c:scaling>
          <c:orientation val="minMax"/>
        </c:scaling>
        <c:delete val="0"/>
        <c:axPos val="l"/>
        <c:numFmt formatCode="General" sourceLinked="0"/>
        <c:majorTickMark val="out"/>
        <c:minorTickMark val="none"/>
        <c:tickLblPos val="nextTo"/>
        <c:txPr>
          <a:bodyPr/>
          <a:lstStyle/>
          <a:p>
            <a:pPr>
              <a:defRPr sz="1600">
                <a:solidFill>
                  <a:schemeClr val="bg1">
                    <a:lumMod val="50000"/>
                  </a:schemeClr>
                </a:solidFill>
              </a:defRPr>
            </a:pPr>
            <a:endParaRPr lang="de-DE"/>
          </a:p>
        </c:txPr>
        <c:crossAx val="428790608"/>
        <c:crosses val="autoZero"/>
        <c:auto val="1"/>
        <c:lblAlgn val="ctr"/>
        <c:lblOffset val="100"/>
        <c:noMultiLvlLbl val="0"/>
      </c:catAx>
      <c:valAx>
        <c:axId val="428790608"/>
        <c:scaling>
          <c:orientation val="minMax"/>
        </c:scaling>
        <c:delete val="0"/>
        <c:axPos val="b"/>
        <c:majorGridlines>
          <c:spPr>
            <a:ln>
              <a:noFill/>
            </a:ln>
          </c:spPr>
        </c:majorGridlines>
        <c:numFmt formatCode="0%" sourceLinked="1"/>
        <c:majorTickMark val="out"/>
        <c:minorTickMark val="none"/>
        <c:tickLblPos val="nextTo"/>
        <c:txPr>
          <a:bodyPr/>
          <a:lstStyle/>
          <a:p>
            <a:pPr>
              <a:defRPr sz="1200">
                <a:solidFill>
                  <a:schemeClr val="bg1">
                    <a:lumMod val="50000"/>
                  </a:schemeClr>
                </a:solidFill>
              </a:defRPr>
            </a:pPr>
            <a:endParaRPr lang="de-DE"/>
          </a:p>
        </c:txPr>
        <c:crossAx val="428791784"/>
        <c:crosses val="autoZero"/>
        <c:crossBetween val="between"/>
      </c:valAx>
    </c:plotArea>
    <c:legend>
      <c:legendPos val="r"/>
      <c:overlay val="0"/>
      <c:txPr>
        <a:bodyPr/>
        <a:lstStyle/>
        <a:p>
          <a:pPr>
            <a:defRPr sz="1600">
              <a:solidFill>
                <a:schemeClr val="bg1">
                  <a:lumMod val="50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883445049315508"/>
          <c:y val="7.5544541564775941E-2"/>
          <c:w val="0.71255665782293298"/>
          <c:h val="0.8356944969705129"/>
        </c:manualLayout>
      </c:layout>
      <c:barChart>
        <c:barDir val="bar"/>
        <c:grouping val="clustered"/>
        <c:varyColors val="0"/>
        <c:ser>
          <c:idx val="0"/>
          <c:order val="0"/>
          <c:tx>
            <c:strRef>
              <c:f>Tabelle1!$B$1</c:f>
              <c:strCache>
                <c:ptCount val="1"/>
                <c:pt idx="0">
                  <c:v>Anteil der über 16 Jährigen, die diesen Sport ausüben</c:v>
                </c:pt>
              </c:strCache>
            </c:strRef>
          </c:tx>
          <c:spPr>
            <a:solidFill>
              <a:srgbClr val="FDD205"/>
            </a:solidFill>
          </c:spPr>
          <c:invertIfNegative val="0"/>
          <c:dLbls>
            <c:spPr>
              <a:noFill/>
              <a:ln>
                <a:noFill/>
              </a:ln>
              <a:effectLst/>
            </c:spPr>
            <c:txPr>
              <a:bodyPr/>
              <a:lstStyle/>
              <a:p>
                <a:pPr>
                  <a:defRPr sz="1200">
                    <a:solidFill>
                      <a:schemeClr val="bg1">
                        <a:lumMod val="50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Tabelle1!$A$2:$A$11</c:f>
              <c:strCache>
                <c:ptCount val="10"/>
                <c:pt idx="0">
                  <c:v>Nordic Walking</c:v>
                </c:pt>
                <c:pt idx="1">
                  <c:v>Fußball</c:v>
                </c:pt>
                <c:pt idx="2">
                  <c:v>Gymnastik</c:v>
                </c:pt>
                <c:pt idx="3">
                  <c:v>Gesundheitssport</c:v>
                </c:pt>
                <c:pt idx="4">
                  <c:v>Skifahren</c:v>
                </c:pt>
                <c:pt idx="5">
                  <c:v>Fitness</c:v>
                </c:pt>
                <c:pt idx="6">
                  <c:v>Laufen</c:v>
                </c:pt>
                <c:pt idx="7">
                  <c:v>Wandern</c:v>
                </c:pt>
                <c:pt idx="8">
                  <c:v>Schwimmen</c:v>
                </c:pt>
                <c:pt idx="9">
                  <c:v>Radsport</c:v>
                </c:pt>
              </c:strCache>
            </c:strRef>
          </c:cat>
          <c:val>
            <c:numRef>
              <c:f>Tabelle1!$B$2:$B$11</c:f>
              <c:numCache>
                <c:formatCode>0%</c:formatCode>
                <c:ptCount val="10"/>
                <c:pt idx="0">
                  <c:v>0.09</c:v>
                </c:pt>
                <c:pt idx="1">
                  <c:v>0.11</c:v>
                </c:pt>
                <c:pt idx="2">
                  <c:v>0.14000000000000001</c:v>
                </c:pt>
                <c:pt idx="3">
                  <c:v>0.14000000000000001</c:v>
                </c:pt>
                <c:pt idx="4">
                  <c:v>0.15</c:v>
                </c:pt>
                <c:pt idx="5">
                  <c:v>0.17</c:v>
                </c:pt>
                <c:pt idx="6">
                  <c:v>0.25</c:v>
                </c:pt>
                <c:pt idx="7">
                  <c:v>0.27</c:v>
                </c:pt>
                <c:pt idx="8">
                  <c:v>0.31</c:v>
                </c:pt>
                <c:pt idx="9">
                  <c:v>0.34</c:v>
                </c:pt>
              </c:numCache>
            </c:numRef>
          </c:val>
        </c:ser>
        <c:dLbls>
          <c:showLegendKey val="0"/>
          <c:showVal val="0"/>
          <c:showCatName val="0"/>
          <c:showSerName val="0"/>
          <c:showPercent val="0"/>
          <c:showBubbleSize val="0"/>
        </c:dLbls>
        <c:gapWidth val="150"/>
        <c:axId val="428789432"/>
        <c:axId val="428788648"/>
      </c:barChart>
      <c:catAx>
        <c:axId val="428789432"/>
        <c:scaling>
          <c:orientation val="minMax"/>
        </c:scaling>
        <c:delete val="0"/>
        <c:axPos val="l"/>
        <c:numFmt formatCode="General" sourceLinked="1"/>
        <c:majorTickMark val="out"/>
        <c:minorTickMark val="none"/>
        <c:tickLblPos val="nextTo"/>
        <c:txPr>
          <a:bodyPr/>
          <a:lstStyle/>
          <a:p>
            <a:pPr>
              <a:defRPr sz="1600">
                <a:solidFill>
                  <a:schemeClr val="bg1">
                    <a:lumMod val="50000"/>
                  </a:schemeClr>
                </a:solidFill>
              </a:defRPr>
            </a:pPr>
            <a:endParaRPr lang="de-DE"/>
          </a:p>
        </c:txPr>
        <c:crossAx val="428788648"/>
        <c:crosses val="autoZero"/>
        <c:auto val="1"/>
        <c:lblAlgn val="ctr"/>
        <c:lblOffset val="100"/>
        <c:noMultiLvlLbl val="0"/>
      </c:catAx>
      <c:valAx>
        <c:axId val="428788648"/>
        <c:scaling>
          <c:orientation val="minMax"/>
        </c:scaling>
        <c:delete val="0"/>
        <c:axPos val="b"/>
        <c:majorGridlines>
          <c:spPr>
            <a:ln>
              <a:noFill/>
            </a:ln>
          </c:spPr>
        </c:majorGridlines>
        <c:numFmt formatCode="0%" sourceLinked="1"/>
        <c:majorTickMark val="out"/>
        <c:minorTickMark val="none"/>
        <c:tickLblPos val="nextTo"/>
        <c:spPr>
          <a:ln>
            <a:solidFill>
              <a:schemeClr val="tx1"/>
            </a:solidFill>
          </a:ln>
        </c:spPr>
        <c:txPr>
          <a:bodyPr/>
          <a:lstStyle/>
          <a:p>
            <a:pPr>
              <a:defRPr sz="1200">
                <a:solidFill>
                  <a:schemeClr val="bg1">
                    <a:lumMod val="50000"/>
                  </a:schemeClr>
                </a:solidFill>
              </a:defRPr>
            </a:pPr>
            <a:endParaRPr lang="de-DE"/>
          </a:p>
        </c:txPr>
        <c:crossAx val="428789432"/>
        <c:crosses val="autoZero"/>
        <c:crossBetween val="between"/>
      </c:valAx>
      <c:spPr>
        <a:noFill/>
        <a:ln w="25390">
          <a:noFill/>
        </a:ln>
      </c:spPr>
    </c:plotArea>
    <c:plotVisOnly val="1"/>
    <c:dispBlanksAs val="gap"/>
    <c:showDLblsOverMax val="0"/>
  </c:chart>
  <c:spPr>
    <a:ln>
      <a:noFill/>
    </a:ln>
  </c:spPr>
  <c:txPr>
    <a:bodyPr/>
    <a:lstStyle/>
    <a:p>
      <a:pPr>
        <a:defRPr sz="1799"/>
      </a:pPr>
      <a:endParaRPr lang="de-DE"/>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Tabelle1!$B$1</c:f>
              <c:strCache>
                <c:ptCount val="1"/>
                <c:pt idx="0">
                  <c:v>DE</c:v>
                </c:pt>
              </c:strCache>
            </c:strRef>
          </c:tx>
          <c:spPr>
            <a:solidFill>
              <a:srgbClr val="DDDDDD"/>
            </a:solidFill>
          </c:spPr>
          <c:invertIfNegative val="0"/>
          <c:dLbls>
            <c:spPr>
              <a:noFill/>
              <a:ln>
                <a:noFill/>
              </a:ln>
              <a:effectLst/>
            </c:spPr>
            <c:txPr>
              <a:bodyPr/>
              <a:lstStyle/>
              <a:p>
                <a:pPr>
                  <a:defRPr sz="1000">
                    <a:solidFill>
                      <a:schemeClr val="bg1">
                        <a:lumMod val="50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Tabelle1!$A$2:$A$5</c:f>
              <c:strCache>
                <c:ptCount val="4"/>
                <c:pt idx="0">
                  <c:v>Angst vor Verletzungen</c:v>
                </c:pt>
                <c:pt idx="1">
                  <c:v>Behinderung oder Krankheit</c:v>
                </c:pt>
                <c:pt idx="2">
                  <c:v>Mangel an Motivation und Interesse</c:v>
                </c:pt>
                <c:pt idx="3">
                  <c:v>Mangel an Zeit</c:v>
                </c:pt>
              </c:strCache>
            </c:strRef>
          </c:cat>
          <c:val>
            <c:numRef>
              <c:f>Tabelle1!$B$2:$B$5</c:f>
              <c:numCache>
                <c:formatCode>0%</c:formatCode>
                <c:ptCount val="4"/>
                <c:pt idx="0">
                  <c:v>0.06</c:v>
                </c:pt>
                <c:pt idx="1">
                  <c:v>0.13</c:v>
                </c:pt>
                <c:pt idx="2">
                  <c:v>0.23</c:v>
                </c:pt>
                <c:pt idx="3">
                  <c:v>0.38</c:v>
                </c:pt>
              </c:numCache>
            </c:numRef>
          </c:val>
        </c:ser>
        <c:ser>
          <c:idx val="1"/>
          <c:order val="1"/>
          <c:tx>
            <c:strRef>
              <c:f>Tabelle1!$C$1</c:f>
              <c:strCache>
                <c:ptCount val="1"/>
                <c:pt idx="0">
                  <c:v>EU</c:v>
                </c:pt>
              </c:strCache>
            </c:strRef>
          </c:tx>
          <c:spPr>
            <a:solidFill>
              <a:srgbClr val="FDD205"/>
            </a:solidFill>
          </c:spPr>
          <c:invertIfNegative val="0"/>
          <c:dLbls>
            <c:spPr>
              <a:noFill/>
              <a:ln>
                <a:noFill/>
              </a:ln>
              <a:effectLst/>
            </c:spPr>
            <c:txPr>
              <a:bodyPr/>
              <a:lstStyle/>
              <a:p>
                <a:pPr>
                  <a:defRPr sz="1000">
                    <a:solidFill>
                      <a:schemeClr val="bg1">
                        <a:lumMod val="50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Tabelle1!$A$2:$A$5</c:f>
              <c:strCache>
                <c:ptCount val="4"/>
                <c:pt idx="0">
                  <c:v>Angst vor Verletzungen</c:v>
                </c:pt>
                <c:pt idx="1">
                  <c:v>Behinderung oder Krankheit</c:v>
                </c:pt>
                <c:pt idx="2">
                  <c:v>Mangel an Motivation und Interesse</c:v>
                </c:pt>
                <c:pt idx="3">
                  <c:v>Mangel an Zeit</c:v>
                </c:pt>
              </c:strCache>
            </c:strRef>
          </c:cat>
          <c:val>
            <c:numRef>
              <c:f>Tabelle1!$C$2:$C$5</c:f>
              <c:numCache>
                <c:formatCode>0%</c:formatCode>
                <c:ptCount val="4"/>
                <c:pt idx="0">
                  <c:v>0.05</c:v>
                </c:pt>
                <c:pt idx="1">
                  <c:v>0.13</c:v>
                </c:pt>
                <c:pt idx="2">
                  <c:v>0.2</c:v>
                </c:pt>
                <c:pt idx="3">
                  <c:v>0.42</c:v>
                </c:pt>
              </c:numCache>
            </c:numRef>
          </c:val>
        </c:ser>
        <c:dLbls>
          <c:showLegendKey val="0"/>
          <c:showVal val="0"/>
          <c:showCatName val="0"/>
          <c:showSerName val="0"/>
          <c:showPercent val="0"/>
          <c:showBubbleSize val="0"/>
        </c:dLbls>
        <c:gapWidth val="88"/>
        <c:overlap val="-30"/>
        <c:axId val="363805736"/>
        <c:axId val="363866616"/>
      </c:barChart>
      <c:catAx>
        <c:axId val="363805736"/>
        <c:scaling>
          <c:orientation val="minMax"/>
        </c:scaling>
        <c:delete val="0"/>
        <c:axPos val="l"/>
        <c:numFmt formatCode="General" sourceLinked="0"/>
        <c:majorTickMark val="out"/>
        <c:minorTickMark val="none"/>
        <c:tickLblPos val="nextTo"/>
        <c:txPr>
          <a:bodyPr rot="0" anchor="ctr" anchorCtr="0"/>
          <a:lstStyle/>
          <a:p>
            <a:pPr>
              <a:defRPr sz="1400">
                <a:solidFill>
                  <a:schemeClr val="bg1">
                    <a:lumMod val="50000"/>
                  </a:schemeClr>
                </a:solidFill>
              </a:defRPr>
            </a:pPr>
            <a:endParaRPr lang="de-DE"/>
          </a:p>
        </c:txPr>
        <c:crossAx val="363866616"/>
        <c:crosses val="autoZero"/>
        <c:auto val="1"/>
        <c:lblAlgn val="ctr"/>
        <c:lblOffset val="100"/>
        <c:noMultiLvlLbl val="0"/>
      </c:catAx>
      <c:valAx>
        <c:axId val="363866616"/>
        <c:scaling>
          <c:orientation val="minMax"/>
        </c:scaling>
        <c:delete val="0"/>
        <c:axPos val="b"/>
        <c:majorGridlines>
          <c:spPr>
            <a:ln>
              <a:noFill/>
            </a:ln>
          </c:spPr>
        </c:majorGridlines>
        <c:numFmt formatCode="0%" sourceLinked="1"/>
        <c:majorTickMark val="out"/>
        <c:minorTickMark val="none"/>
        <c:tickLblPos val="nextTo"/>
        <c:spPr>
          <a:ln>
            <a:solidFill>
              <a:schemeClr val="tx1"/>
            </a:solidFill>
          </a:ln>
        </c:spPr>
        <c:txPr>
          <a:bodyPr/>
          <a:lstStyle/>
          <a:p>
            <a:pPr>
              <a:defRPr sz="1000">
                <a:solidFill>
                  <a:schemeClr val="bg1">
                    <a:lumMod val="50000"/>
                  </a:schemeClr>
                </a:solidFill>
              </a:defRPr>
            </a:pPr>
            <a:endParaRPr lang="de-DE"/>
          </a:p>
        </c:txPr>
        <c:crossAx val="363805736"/>
        <c:crosses val="autoZero"/>
        <c:crossBetween val="between"/>
      </c:valAx>
    </c:plotArea>
    <c:legend>
      <c:legendPos val="r"/>
      <c:layout>
        <c:manualLayout>
          <c:xMode val="edge"/>
          <c:yMode val="edge"/>
          <c:x val="0.63328396712534585"/>
          <c:y val="0.73982123679379541"/>
          <c:w val="8.746465339829966E-2"/>
          <c:h val="0.1418493183297094"/>
        </c:manualLayout>
      </c:layout>
      <c:overlay val="0"/>
      <c:txPr>
        <a:bodyPr/>
        <a:lstStyle/>
        <a:p>
          <a:pPr>
            <a:defRPr sz="1600">
              <a:solidFill>
                <a:schemeClr val="bg1">
                  <a:lumMod val="50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0" dt="2016-01-25T16:16:27.814" idx="4">
    <p:pos x="10" y="10"/>
    <p:text>Die Zahlen stimmen nicht mit dem Faktenblatt der GEDA 2012_Ergebnisse der Studie "Gesundheit in Deutschland aktuell 2012" überein. 
Hier der Link. Die Tabelle ist auf Seite 3
http://www.rki.de/DE/Content/Gesundheitsmonitoring/Gesundheitsberichterstattung/GBEDownloadsF/Geda2012/Sportliche_Aktivitaet.pdf;jsessionid=5F7B71263C5D417CCC544E14F4A566D5.2_cid390?__blob=publicationFile</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4302125" cy="339725"/>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5622925" y="0"/>
            <a:ext cx="4302125" cy="339725"/>
          </a:xfrm>
          <a:prstGeom prst="rect">
            <a:avLst/>
          </a:prstGeom>
        </p:spPr>
        <p:txBody>
          <a:bodyPr vert="horz" lIns="91440" tIns="45720" rIns="91440" bIns="45720" rtlCol="0"/>
          <a:lstStyle>
            <a:lvl1pPr algn="r">
              <a:defRPr sz="1200"/>
            </a:lvl1pPr>
          </a:lstStyle>
          <a:p>
            <a:fld id="{4BFBFCB4-EAB6-448F-9A61-599CA07A9A95}" type="datetimeFigureOut">
              <a:rPr lang="de-DE" smtClean="0"/>
              <a:t>11.04.2016</a:t>
            </a:fld>
            <a:endParaRPr lang="de-DE"/>
          </a:p>
        </p:txBody>
      </p:sp>
      <p:sp>
        <p:nvSpPr>
          <p:cNvPr id="4" name="Fußzeilenplatzhalter 3"/>
          <p:cNvSpPr>
            <a:spLocks noGrp="1"/>
          </p:cNvSpPr>
          <p:nvPr>
            <p:ph type="ftr" sz="quarter" idx="2"/>
          </p:nvPr>
        </p:nvSpPr>
        <p:spPr>
          <a:xfrm>
            <a:off x="0" y="6456363"/>
            <a:ext cx="4302125" cy="339725"/>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5622925" y="6456363"/>
            <a:ext cx="4302125" cy="339725"/>
          </a:xfrm>
          <a:prstGeom prst="rect">
            <a:avLst/>
          </a:prstGeom>
        </p:spPr>
        <p:txBody>
          <a:bodyPr vert="horz" lIns="91440" tIns="45720" rIns="91440" bIns="45720" rtlCol="0" anchor="b"/>
          <a:lstStyle>
            <a:lvl1pPr algn="r">
              <a:defRPr sz="1200"/>
            </a:lvl1pPr>
          </a:lstStyle>
          <a:p>
            <a:fld id="{FDA7327A-34EC-430A-954C-55A3D3306CA5}" type="slidenum">
              <a:rPr lang="de-DE" smtClean="0"/>
              <a:t>‹Nr.›</a:t>
            </a:fld>
            <a:endParaRPr lang="de-DE"/>
          </a:p>
        </p:txBody>
      </p:sp>
    </p:spTree>
    <p:extLst>
      <p:ext uri="{BB962C8B-B14F-4D97-AF65-F5344CB8AC3E}">
        <p14:creationId xmlns:p14="http://schemas.microsoft.com/office/powerpoint/2010/main" val="359555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1"/>
          <p:cNvSpPr>
            <a:spLocks noGrp="1" noRot="1" noChangeAspect="1" noChangeArrowheads="1"/>
          </p:cNvSpPr>
          <p:nvPr>
            <p:ph type="sldImg"/>
          </p:nvPr>
        </p:nvSpPr>
        <p:spPr bwMode="auto">
          <a:xfrm>
            <a:off x="1106488" y="812800"/>
            <a:ext cx="5343525" cy="400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4098" name="Rectangle 2"/>
          <p:cNvSpPr>
            <a:spLocks noGrp="1" noChangeArrowheads="1"/>
          </p:cNvSpPr>
          <p:nvPr>
            <p:ph type="body"/>
          </p:nvPr>
        </p:nvSpPr>
        <p:spPr bwMode="auto">
          <a:xfrm>
            <a:off x="755650" y="5078413"/>
            <a:ext cx="6046788" cy="481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de-DE" noProof="0" smtClean="0"/>
          </a:p>
        </p:txBody>
      </p:sp>
      <p:sp>
        <p:nvSpPr>
          <p:cNvPr id="4099" name="Rectangle 3"/>
          <p:cNvSpPr>
            <a:spLocks noGrp="1" noChangeArrowheads="1"/>
          </p:cNvSpPr>
          <p:nvPr>
            <p:ph type="hdr"/>
          </p:nvPr>
        </p:nvSpPr>
        <p:spPr bwMode="auto">
          <a:xfrm>
            <a:off x="0" y="0"/>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tabLst>
                <a:tab pos="723900" algn="l"/>
                <a:tab pos="1447800" algn="l"/>
                <a:tab pos="2171700" algn="l"/>
                <a:tab pos="2895600" algn="l"/>
              </a:tabLst>
              <a:defRPr sz="1400" smtClean="0">
                <a:solidFill>
                  <a:srgbClr val="000000"/>
                </a:solidFill>
                <a:latin typeface="Times New Roman" pitchFamily="16" charset="0"/>
              </a:defRPr>
            </a:lvl1pPr>
          </a:lstStyle>
          <a:p>
            <a:pPr>
              <a:defRPr/>
            </a:pPr>
            <a:endParaRPr lang="de-DE"/>
          </a:p>
        </p:txBody>
      </p:sp>
      <p:sp>
        <p:nvSpPr>
          <p:cNvPr id="4100" name="Rectangle 4"/>
          <p:cNvSpPr>
            <a:spLocks noGrp="1" noChangeArrowheads="1"/>
          </p:cNvSpPr>
          <p:nvPr>
            <p:ph type="dt"/>
          </p:nvPr>
        </p:nvSpPr>
        <p:spPr bwMode="auto">
          <a:xfrm>
            <a:off x="4278313" y="0"/>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tabLst>
                <a:tab pos="723900" algn="l"/>
                <a:tab pos="1447800" algn="l"/>
                <a:tab pos="2171700" algn="l"/>
                <a:tab pos="2895600" algn="l"/>
              </a:tabLst>
              <a:defRPr sz="1400" smtClean="0">
                <a:solidFill>
                  <a:srgbClr val="000000"/>
                </a:solidFill>
                <a:latin typeface="Times New Roman" pitchFamily="16" charset="0"/>
              </a:defRPr>
            </a:lvl1pPr>
          </a:lstStyle>
          <a:p>
            <a:pPr>
              <a:defRPr/>
            </a:pPr>
            <a:endParaRPr lang="de-DE"/>
          </a:p>
        </p:txBody>
      </p:sp>
      <p:sp>
        <p:nvSpPr>
          <p:cNvPr id="4101" name="Rectangle 5"/>
          <p:cNvSpPr>
            <a:spLocks noGrp="1" noChangeArrowheads="1"/>
          </p:cNvSpPr>
          <p:nvPr>
            <p:ph type="ftr"/>
          </p:nvPr>
        </p:nvSpPr>
        <p:spPr bwMode="auto">
          <a:xfrm>
            <a:off x="0"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tabLst>
                <a:tab pos="723900" algn="l"/>
                <a:tab pos="1447800" algn="l"/>
                <a:tab pos="2171700" algn="l"/>
                <a:tab pos="2895600" algn="l"/>
              </a:tabLst>
              <a:defRPr sz="1400" smtClean="0">
                <a:solidFill>
                  <a:srgbClr val="000000"/>
                </a:solidFill>
                <a:latin typeface="Times New Roman" pitchFamily="16" charset="0"/>
              </a:defRPr>
            </a:lvl1pPr>
          </a:lstStyle>
          <a:p>
            <a:pPr>
              <a:defRPr/>
            </a:pPr>
            <a:endParaRPr lang="de-DE"/>
          </a:p>
        </p:txBody>
      </p:sp>
      <p:sp>
        <p:nvSpPr>
          <p:cNvPr id="4102" name="Rectangle 6"/>
          <p:cNvSpPr>
            <a:spLocks noGrp="1" noChangeArrowheads="1"/>
          </p:cNvSpPr>
          <p:nvPr>
            <p:ph type="sldNum"/>
          </p:nvPr>
        </p:nvSpPr>
        <p:spPr bwMode="auto">
          <a:xfrm>
            <a:off x="4278313"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tabLst>
                <a:tab pos="723900" algn="l"/>
                <a:tab pos="1447800" algn="l"/>
                <a:tab pos="2171700" algn="l"/>
                <a:tab pos="2895600" algn="l"/>
              </a:tabLst>
              <a:defRPr sz="1400" smtClean="0">
                <a:solidFill>
                  <a:srgbClr val="000000"/>
                </a:solidFill>
                <a:latin typeface="Times New Roman" pitchFamily="16" charset="0"/>
              </a:defRPr>
            </a:lvl1pPr>
          </a:lstStyle>
          <a:p>
            <a:pPr>
              <a:defRPr/>
            </a:pPr>
            <a:fld id="{9FBF2E56-7C52-468D-BBDD-6724170EF5EE}" type="slidenum">
              <a:rPr lang="de-DE"/>
              <a:pPr>
                <a:defRPr/>
              </a:pPr>
              <a:t>‹Nr.›</a:t>
            </a:fld>
            <a:endParaRPr lang="de-DE"/>
          </a:p>
        </p:txBody>
      </p:sp>
    </p:spTree>
    <p:extLst>
      <p:ext uri="{BB962C8B-B14F-4D97-AF65-F5344CB8AC3E}">
        <p14:creationId xmlns:p14="http://schemas.microsoft.com/office/powerpoint/2010/main" val="923268493"/>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10"/>
          </p:nvPr>
        </p:nvSpPr>
        <p:spPr/>
        <p:txBody>
          <a:bodyPr/>
          <a:lstStyle/>
          <a:p>
            <a:pPr>
              <a:defRPr/>
            </a:pPr>
            <a:fld id="{9FBF2E56-7C52-468D-BBDD-6724170EF5EE}" type="slidenum">
              <a:rPr lang="de-DE" smtClean="0"/>
              <a:pPr>
                <a:defRPr/>
              </a:pPr>
              <a:t>6</a:t>
            </a:fld>
            <a:endParaRPr lang="de-DE"/>
          </a:p>
        </p:txBody>
      </p:sp>
    </p:spTree>
    <p:extLst>
      <p:ext uri="{BB962C8B-B14F-4D97-AF65-F5344CB8AC3E}">
        <p14:creationId xmlns:p14="http://schemas.microsoft.com/office/powerpoint/2010/main" val="16783951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elfolie">
    <p:spTree>
      <p:nvGrpSpPr>
        <p:cNvPr id="1" name=""/>
        <p:cNvGrpSpPr/>
        <p:nvPr/>
      </p:nvGrpSpPr>
      <p:grpSpPr>
        <a:xfrm>
          <a:off x="0" y="0"/>
          <a:ext cx="0" cy="0"/>
          <a:chOff x="0" y="0"/>
          <a:chExt cx="0" cy="0"/>
        </a:xfrm>
      </p:grpSpPr>
      <p:pic>
        <p:nvPicPr>
          <p:cNvPr id="3" name="Grafik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72450" y="242888"/>
            <a:ext cx="5762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Untertitel 2"/>
          <p:cNvSpPr txBox="1">
            <a:spLocks/>
          </p:cNvSpPr>
          <p:nvPr userDrawn="1"/>
        </p:nvSpPr>
        <p:spPr bwMode="auto">
          <a:xfrm>
            <a:off x="1058863" y="311150"/>
            <a:ext cx="30813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2400" dirty="0" smtClean="0"/>
              <a:t>Bewegung</a:t>
            </a:r>
            <a:endParaRPr lang="de-DE" sz="2400" dirty="0"/>
          </a:p>
        </p:txBody>
      </p:sp>
      <p:pic>
        <p:nvPicPr>
          <p:cNvPr id="5" name="Grafik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0538" y="347663"/>
            <a:ext cx="55245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l="1164" t="5052" r="648" b="5278"/>
          <a:stretch>
            <a:fillRect/>
          </a:stretch>
        </p:blipFill>
        <p:spPr bwMode="auto">
          <a:xfrm>
            <a:off x="0" y="1030288"/>
            <a:ext cx="9144000" cy="5567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8" name="Rechteck 7"/>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 name="Textfeld 8"/>
          <p:cNvSpPr txBox="1">
            <a:spLocks noChangeArrowheads="1"/>
          </p:cNvSpPr>
          <p:nvPr userDrawn="1"/>
        </p:nvSpPr>
        <p:spPr bwMode="auto">
          <a:xfrm>
            <a:off x="503238" y="6616700"/>
            <a:ext cx="8389937" cy="22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a:t>
            </a:r>
            <a:r>
              <a:rPr lang="de-DE" sz="900" dirty="0" smtClean="0">
                <a:solidFill>
                  <a:schemeClr val="bg1"/>
                </a:solidFill>
                <a:cs typeface="+mn-cs"/>
              </a:rPr>
              <a:t>			http</a:t>
            </a:r>
            <a:r>
              <a:rPr lang="de-DE" sz="900" dirty="0">
                <a:solidFill>
                  <a:schemeClr val="bg1"/>
                </a:solidFill>
                <a:cs typeface="+mn-cs"/>
              </a:rPr>
              <a:t>://</a:t>
            </a:r>
            <a:r>
              <a:rPr lang="de-DE" sz="900" dirty="0" smtClean="0">
                <a:solidFill>
                  <a:schemeClr val="bg1"/>
                </a:solidFill>
                <a:cs typeface="+mn-cs"/>
              </a:rPr>
              <a:t>www.bkk-dv.de</a:t>
            </a:r>
            <a:r>
              <a:rPr lang="de-DE" sz="900" baseline="0" dirty="0" smtClean="0">
                <a:solidFill>
                  <a:schemeClr val="bg1"/>
                </a:solidFill>
                <a:cs typeface="+mn-cs"/>
              </a:rPr>
              <a:t>        </a:t>
            </a:r>
            <a:r>
              <a:rPr lang="de-DE" sz="900" dirty="0" smtClean="0">
                <a:solidFill>
                  <a:schemeClr val="bg1"/>
                </a:solidFill>
                <a:cs typeface="+mn-cs"/>
              </a:rPr>
              <a:t> </a:t>
            </a:r>
            <a:fld id="{9259E54E-F37D-4182-9B63-4E862A628A32}"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pic>
        <p:nvPicPr>
          <p:cNvPr id="10" name="Grafik 13"/>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79388" y="4437063"/>
            <a:ext cx="2952750"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l="10705" t="34253" r="25924" b="7668"/>
          <a:stretch/>
        </p:blipFill>
        <p:spPr bwMode="auto">
          <a:xfrm>
            <a:off x="916" y="1030288"/>
            <a:ext cx="9143083" cy="558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itel 1"/>
          <p:cNvSpPr>
            <a:spLocks noGrp="1"/>
          </p:cNvSpPr>
          <p:nvPr>
            <p:ph type="ctrTitle"/>
          </p:nvPr>
        </p:nvSpPr>
        <p:spPr>
          <a:xfrm>
            <a:off x="0" y="2751063"/>
            <a:ext cx="6084168" cy="1470025"/>
          </a:xfrm>
          <a:solidFill>
            <a:srgbClr val="FDD205">
              <a:alpha val="91000"/>
            </a:srgbClr>
          </a:solidFill>
        </p:spPr>
        <p:txBody>
          <a:bodyPr lIns="360000">
            <a:normAutofit/>
          </a:bodyPr>
          <a:lstStyle>
            <a:lvl1pPr algn="l">
              <a:defRPr sz="3200" baseline="0">
                <a:solidFill>
                  <a:schemeClr val="bg1"/>
                </a:solidFill>
              </a:defRPr>
            </a:lvl1pPr>
          </a:lstStyle>
          <a:p>
            <a:r>
              <a:rPr lang="de-DE" dirty="0" smtClean="0"/>
              <a:t>Titelmasterformat durch Klicken bearbeiten</a:t>
            </a:r>
            <a:endParaRPr lang="de-DE" dirty="0"/>
          </a:p>
        </p:txBody>
      </p:sp>
    </p:spTree>
    <p:extLst>
      <p:ext uri="{BB962C8B-B14F-4D97-AF65-F5344CB8AC3E}">
        <p14:creationId xmlns:p14="http://schemas.microsoft.com/office/powerpoint/2010/main" val="246484463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Abschnitts-&#10;überschrift">
    <p:spTree>
      <p:nvGrpSpPr>
        <p:cNvPr id="1" name=""/>
        <p:cNvGrpSpPr/>
        <p:nvPr/>
      </p:nvGrpSpPr>
      <p:grpSpPr>
        <a:xfrm>
          <a:off x="0" y="0"/>
          <a:ext cx="0" cy="0"/>
          <a:chOff x="0" y="0"/>
          <a:chExt cx="0" cy="0"/>
        </a:xfrm>
      </p:grpSpPr>
      <p:pic>
        <p:nvPicPr>
          <p:cNvPr id="2" name="Grafik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02625" y="115888"/>
            <a:ext cx="4460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2"/>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4" name="Rechteck 3"/>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5" name="Textfeld 4"/>
          <p:cNvSpPr txBox="1">
            <a:spLocks noChangeArrowheads="1"/>
          </p:cNvSpPr>
          <p:nvPr userDrawn="1"/>
        </p:nvSpPr>
        <p:spPr bwMode="auto">
          <a:xfrm>
            <a:off x="503238" y="6616700"/>
            <a:ext cx="9037637"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a:t>
            </a:r>
            <a:r>
              <a:rPr lang="de-DE" sz="900" dirty="0" smtClean="0">
                <a:solidFill>
                  <a:schemeClr val="bg1"/>
                </a:solidFill>
                <a:cs typeface="+mn-cs"/>
              </a:rPr>
              <a:t>			http</a:t>
            </a:r>
            <a:r>
              <a:rPr lang="de-DE" sz="900" dirty="0">
                <a:solidFill>
                  <a:schemeClr val="bg1"/>
                </a:solidFill>
                <a:cs typeface="+mn-cs"/>
              </a:rPr>
              <a:t>://</a:t>
            </a:r>
            <a:r>
              <a:rPr lang="de-DE" sz="900" dirty="0" smtClean="0">
                <a:solidFill>
                  <a:schemeClr val="bg1"/>
                </a:solidFill>
                <a:cs typeface="+mn-cs"/>
              </a:rPr>
              <a:t>www.bkk-dv.de         </a:t>
            </a:r>
            <a:fld id="{2FCB158E-9A0A-4F29-B086-4FC41AD54500}"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cxnSp>
        <p:nvCxnSpPr>
          <p:cNvPr id="6" name="Gerade Verbindung 5"/>
          <p:cNvCxnSpPr/>
          <p:nvPr userDrawn="1"/>
        </p:nvCxnSpPr>
        <p:spPr>
          <a:xfrm>
            <a:off x="0" y="692150"/>
            <a:ext cx="9144000" cy="0"/>
          </a:xfrm>
          <a:prstGeom prst="line">
            <a:avLst/>
          </a:prstGeom>
          <a:ln w="9525">
            <a:solidFill>
              <a:srgbClr val="FDD205"/>
            </a:solidFill>
            <a:prstDash val="solid"/>
          </a:ln>
        </p:spPr>
        <p:style>
          <a:lnRef idx="1">
            <a:schemeClr val="accent1"/>
          </a:lnRef>
          <a:fillRef idx="0">
            <a:schemeClr val="accent1"/>
          </a:fillRef>
          <a:effectRef idx="0">
            <a:schemeClr val="accent1"/>
          </a:effectRef>
          <a:fontRef idx="minor">
            <a:schemeClr val="tx1"/>
          </a:fontRef>
        </p:style>
      </p:cxnSp>
      <p:sp>
        <p:nvSpPr>
          <p:cNvPr id="7" name="Untertitel 2"/>
          <p:cNvSpPr txBox="1">
            <a:spLocks/>
          </p:cNvSpPr>
          <p:nvPr userDrawn="1"/>
        </p:nvSpPr>
        <p:spPr bwMode="auto">
          <a:xfrm>
            <a:off x="757238" y="225425"/>
            <a:ext cx="2232025"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1400" dirty="0" smtClean="0"/>
              <a:t>Bewegung</a:t>
            </a:r>
            <a:endParaRPr lang="de-DE" sz="1400" dirty="0"/>
          </a:p>
        </p:txBody>
      </p:sp>
      <p:pic>
        <p:nvPicPr>
          <p:cNvPr id="8" name="Grafik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5288" y="220663"/>
            <a:ext cx="40005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801772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Abschnitts-&#10;überschrift">
    <p:spTree>
      <p:nvGrpSpPr>
        <p:cNvPr id="1" name=""/>
        <p:cNvGrpSpPr/>
        <p:nvPr/>
      </p:nvGrpSpPr>
      <p:grpSpPr>
        <a:xfrm>
          <a:off x="0" y="0"/>
          <a:ext cx="0" cy="0"/>
          <a:chOff x="0" y="0"/>
          <a:chExt cx="0" cy="0"/>
        </a:xfrm>
      </p:grpSpPr>
      <p:pic>
        <p:nvPicPr>
          <p:cNvPr id="4" name="Grafik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02625" y="115888"/>
            <a:ext cx="4460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el 1"/>
          <p:cNvSpPr txBox="1">
            <a:spLocks/>
          </p:cNvSpPr>
          <p:nvPr userDrawn="1"/>
        </p:nvSpPr>
        <p:spPr>
          <a:xfrm>
            <a:off x="611188" y="1773238"/>
            <a:ext cx="7969250" cy="1160462"/>
          </a:xfrm>
          <a:prstGeom prst="rect">
            <a:avLst/>
          </a:prstGeom>
          <a:solidFill>
            <a:srgbClr val="FDD205">
              <a:alpha val="92000"/>
            </a:srgbClr>
          </a:solidFill>
        </p:spPr>
        <p:txBody>
          <a:bodyPr lIns="252000" anchor="ctr"/>
          <a:lstStyle>
            <a:lvl1pPr algn="l" defTabSz="914400" rtl="0" eaLnBrk="1" latinLnBrk="0" hangingPunct="1">
              <a:spcBef>
                <a:spcPct val="0"/>
              </a:spcBef>
              <a:buNone/>
              <a:defRPr sz="3600" kern="1200">
                <a:solidFill>
                  <a:schemeClr val="tx1"/>
                </a:solidFill>
                <a:latin typeface="+mj-lt"/>
                <a:ea typeface="+mj-ea"/>
                <a:cs typeface="+mj-cs"/>
              </a:defRPr>
            </a:lvl1pPr>
          </a:lstStyle>
          <a:p>
            <a:pPr fontAlgn="auto">
              <a:spcAft>
                <a:spcPts val="0"/>
              </a:spcAft>
              <a:defRPr/>
            </a:pPr>
            <a:endParaRPr lang="de-DE" sz="2800" b="1" dirty="0" smtClean="0">
              <a:solidFill>
                <a:schemeClr val="bg1"/>
              </a:solidFill>
            </a:endParaRPr>
          </a:p>
        </p:txBody>
      </p:sp>
      <p:sp>
        <p:nvSpPr>
          <p:cNvPr id="6" name="Rechteck 5"/>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7" name="Rechteck 6"/>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8" name="Textfeld 7"/>
          <p:cNvSpPr txBox="1">
            <a:spLocks noChangeArrowheads="1"/>
          </p:cNvSpPr>
          <p:nvPr userDrawn="1"/>
        </p:nvSpPr>
        <p:spPr bwMode="auto">
          <a:xfrm>
            <a:off x="503238" y="6616700"/>
            <a:ext cx="8389937" cy="22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a:t>
            </a:r>
            <a:r>
              <a:rPr lang="de-DE" sz="900" dirty="0" smtClean="0">
                <a:solidFill>
                  <a:schemeClr val="bg1"/>
                </a:solidFill>
                <a:cs typeface="+mn-cs"/>
              </a:rPr>
              <a:t>			http</a:t>
            </a:r>
            <a:r>
              <a:rPr lang="de-DE" sz="900" dirty="0">
                <a:solidFill>
                  <a:schemeClr val="bg1"/>
                </a:solidFill>
                <a:cs typeface="+mn-cs"/>
              </a:rPr>
              <a:t>://</a:t>
            </a:r>
            <a:r>
              <a:rPr lang="de-DE" sz="900" dirty="0" smtClean="0">
                <a:solidFill>
                  <a:schemeClr val="bg1"/>
                </a:solidFill>
                <a:cs typeface="+mn-cs"/>
              </a:rPr>
              <a:t>www.bkk-dv.de </a:t>
            </a:r>
            <a:r>
              <a:rPr lang="de-DE" sz="900" baseline="0" dirty="0" smtClean="0">
                <a:solidFill>
                  <a:schemeClr val="bg1"/>
                </a:solidFill>
                <a:cs typeface="+mn-cs"/>
              </a:rPr>
              <a:t>       </a:t>
            </a:r>
            <a:r>
              <a:rPr lang="de-DE" sz="900" dirty="0" smtClean="0">
                <a:solidFill>
                  <a:schemeClr val="bg1"/>
                </a:solidFill>
                <a:cs typeface="+mn-cs"/>
              </a:rPr>
              <a:t> </a:t>
            </a:r>
            <a:fld id="{F0997CEA-DF49-48DE-A729-BE2E244F1C17}"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cxnSp>
        <p:nvCxnSpPr>
          <p:cNvPr id="9" name="Gerade Verbindung 8"/>
          <p:cNvCxnSpPr/>
          <p:nvPr userDrawn="1"/>
        </p:nvCxnSpPr>
        <p:spPr>
          <a:xfrm>
            <a:off x="0" y="692150"/>
            <a:ext cx="9144000" cy="0"/>
          </a:xfrm>
          <a:prstGeom prst="line">
            <a:avLst/>
          </a:prstGeom>
          <a:ln w="9525">
            <a:solidFill>
              <a:srgbClr val="FDD205"/>
            </a:solidFill>
            <a:prstDash val="solid"/>
          </a:ln>
        </p:spPr>
        <p:style>
          <a:lnRef idx="1">
            <a:schemeClr val="accent1"/>
          </a:lnRef>
          <a:fillRef idx="0">
            <a:schemeClr val="accent1"/>
          </a:fillRef>
          <a:effectRef idx="0">
            <a:schemeClr val="accent1"/>
          </a:effectRef>
          <a:fontRef idx="minor">
            <a:schemeClr val="tx1"/>
          </a:fontRef>
        </p:style>
      </p:cxnSp>
      <p:sp>
        <p:nvSpPr>
          <p:cNvPr id="10" name="Untertitel 2"/>
          <p:cNvSpPr txBox="1">
            <a:spLocks/>
          </p:cNvSpPr>
          <p:nvPr userDrawn="1"/>
        </p:nvSpPr>
        <p:spPr bwMode="auto">
          <a:xfrm>
            <a:off x="757238" y="225425"/>
            <a:ext cx="2232025"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1400" dirty="0" smtClean="0"/>
              <a:t>Bewegung</a:t>
            </a:r>
            <a:endParaRPr lang="de-DE" sz="1400" dirty="0"/>
          </a:p>
        </p:txBody>
      </p:sp>
      <p:pic>
        <p:nvPicPr>
          <p:cNvPr id="11" name="Grafik 1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5288" y="220663"/>
            <a:ext cx="40005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Inhaltsplatzhalter 2"/>
          <p:cNvSpPr>
            <a:spLocks noGrp="1"/>
          </p:cNvSpPr>
          <p:nvPr>
            <p:ph idx="1"/>
          </p:nvPr>
        </p:nvSpPr>
        <p:spPr>
          <a:xfrm>
            <a:off x="611560" y="2726922"/>
            <a:ext cx="7969440" cy="2422763"/>
          </a:xfrm>
          <a:solidFill>
            <a:schemeClr val="bg1">
              <a:lumMod val="50000"/>
              <a:alpha val="95000"/>
            </a:schemeClr>
          </a:solidFill>
        </p:spPr>
        <p:txBody>
          <a:bodyPr lIns="360000" tIns="144000"/>
          <a:lstStyle>
            <a:lvl1pPr>
              <a:buClr>
                <a:srgbClr val="FDD205"/>
              </a:buClr>
              <a:defRPr sz="2400">
                <a:solidFill>
                  <a:schemeClr val="bg1"/>
                </a:solidFill>
              </a:defRPr>
            </a:lvl1pPr>
            <a:lvl2pPr>
              <a:buClr>
                <a:srgbClr val="FDD205"/>
              </a:buClr>
              <a:defRPr sz="2000">
                <a:solidFill>
                  <a:schemeClr val="bg1"/>
                </a:solidFill>
              </a:defRPr>
            </a:lvl2pPr>
            <a:lvl3pPr>
              <a:buClr>
                <a:srgbClr val="FDD205"/>
              </a:buClr>
              <a:defRPr sz="1800">
                <a:solidFill>
                  <a:schemeClr val="bg1"/>
                </a:solidFill>
              </a:defRPr>
            </a:lvl3pPr>
            <a:lvl4pPr>
              <a:buClr>
                <a:srgbClr val="FDD205"/>
              </a:buClr>
              <a:defRPr sz="1600">
                <a:solidFill>
                  <a:schemeClr val="bg1"/>
                </a:solidFill>
              </a:defRPr>
            </a:lvl4pPr>
            <a:lvl5pPr>
              <a:buClr>
                <a:srgbClr val="FDD205"/>
              </a:buClr>
              <a:defRPr sz="1600">
                <a:solidFill>
                  <a:schemeClr val="bg1"/>
                </a:solidFill>
              </a:defRPr>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4" name="Inhaltsplatzhalter 2"/>
          <p:cNvSpPr>
            <a:spLocks noGrp="1"/>
          </p:cNvSpPr>
          <p:nvPr>
            <p:ph idx="11"/>
          </p:nvPr>
        </p:nvSpPr>
        <p:spPr>
          <a:xfrm>
            <a:off x="642789" y="1988839"/>
            <a:ext cx="7756163" cy="724839"/>
          </a:xfrm>
        </p:spPr>
        <p:txBody>
          <a:bodyPr lIns="360000">
            <a:noAutofit/>
          </a:bodyPr>
          <a:lstStyle>
            <a:lvl1pPr marL="0" indent="0">
              <a:buClr>
                <a:srgbClr val="FDD205"/>
              </a:buClr>
              <a:buFontTx/>
              <a:buNone/>
              <a:defRPr sz="2800" b="1">
                <a:solidFill>
                  <a:schemeClr val="bg1"/>
                </a:solidFill>
              </a:defRPr>
            </a:lvl1pPr>
            <a:lvl2pPr>
              <a:buClr>
                <a:srgbClr val="FDD205"/>
              </a:buClr>
              <a:defRPr sz="2000">
                <a:solidFill>
                  <a:schemeClr val="bg1">
                    <a:lumMod val="50000"/>
                  </a:schemeClr>
                </a:solidFill>
              </a:defRPr>
            </a:lvl2pPr>
            <a:lvl3pPr>
              <a:buClr>
                <a:srgbClr val="FDD205"/>
              </a:buClr>
              <a:defRPr sz="1800">
                <a:solidFill>
                  <a:schemeClr val="bg1">
                    <a:lumMod val="50000"/>
                  </a:schemeClr>
                </a:solidFill>
              </a:defRPr>
            </a:lvl3pPr>
            <a:lvl4pPr>
              <a:buClr>
                <a:srgbClr val="FDD205"/>
              </a:buClr>
              <a:defRPr sz="1600">
                <a:solidFill>
                  <a:schemeClr val="bg1">
                    <a:lumMod val="50000"/>
                  </a:schemeClr>
                </a:solidFill>
              </a:defRPr>
            </a:lvl4pPr>
            <a:lvl5pPr>
              <a:buClr>
                <a:srgbClr val="FDD205"/>
              </a:buClr>
              <a:defRPr sz="1600">
                <a:solidFill>
                  <a:schemeClr val="bg1">
                    <a:lumMod val="50000"/>
                  </a:schemeClr>
                </a:solidFill>
              </a:defRPr>
            </a:lvl5pPr>
            <a:lvl6pPr>
              <a:defRPr sz="2000"/>
            </a:lvl6pPr>
            <a:lvl7pPr>
              <a:defRPr sz="2000"/>
            </a:lvl7pPr>
            <a:lvl8pPr>
              <a:defRPr sz="2000"/>
            </a:lvl8pPr>
            <a:lvl9pPr>
              <a:defRPr sz="2000"/>
            </a:lvl9pPr>
          </a:lstStyle>
          <a:p>
            <a:pPr lvl="0"/>
            <a:r>
              <a:rPr lang="de-DE" smtClean="0"/>
              <a:t>Textmasterformat bearbeiten</a:t>
            </a:r>
          </a:p>
        </p:txBody>
      </p:sp>
    </p:spTree>
    <p:extLst>
      <p:ext uri="{BB962C8B-B14F-4D97-AF65-F5344CB8AC3E}">
        <p14:creationId xmlns:p14="http://schemas.microsoft.com/office/powerpoint/2010/main" val="182387509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02625" y="115888"/>
            <a:ext cx="4460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Untertitel 2"/>
          <p:cNvSpPr txBox="1">
            <a:spLocks/>
          </p:cNvSpPr>
          <p:nvPr userDrawn="1"/>
        </p:nvSpPr>
        <p:spPr>
          <a:xfrm>
            <a:off x="395288" y="6313488"/>
            <a:ext cx="1944687" cy="2111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de-DE" sz="900" dirty="0" smtClean="0">
                <a:solidFill>
                  <a:srgbClr val="918F90"/>
                </a:solidFill>
              </a:rPr>
              <a:t>Quelle : zum Einfügen klicken</a:t>
            </a:r>
            <a:endParaRPr lang="de-DE" sz="900" dirty="0">
              <a:solidFill>
                <a:srgbClr val="918F90"/>
              </a:solidFill>
            </a:endParaRPr>
          </a:p>
        </p:txBody>
      </p:sp>
      <p:sp>
        <p:nvSpPr>
          <p:cNvPr id="9" name="Rechteck 8"/>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0" name="Rechteck 9"/>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1" name="Textfeld 10"/>
          <p:cNvSpPr txBox="1">
            <a:spLocks noChangeArrowheads="1"/>
          </p:cNvSpPr>
          <p:nvPr userDrawn="1"/>
        </p:nvSpPr>
        <p:spPr bwMode="auto">
          <a:xfrm>
            <a:off x="503238" y="6616700"/>
            <a:ext cx="8389937" cy="22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a:t>
            </a:r>
            <a:r>
              <a:rPr lang="de-DE" sz="900" dirty="0" smtClean="0">
                <a:solidFill>
                  <a:schemeClr val="bg1"/>
                </a:solidFill>
                <a:cs typeface="+mn-cs"/>
              </a:rPr>
              <a:t>			http</a:t>
            </a:r>
            <a:r>
              <a:rPr lang="de-DE" sz="900" dirty="0">
                <a:solidFill>
                  <a:schemeClr val="bg1"/>
                </a:solidFill>
                <a:cs typeface="+mn-cs"/>
              </a:rPr>
              <a:t>://</a:t>
            </a:r>
            <a:r>
              <a:rPr lang="de-DE" sz="900" dirty="0" smtClean="0">
                <a:solidFill>
                  <a:schemeClr val="bg1"/>
                </a:solidFill>
                <a:cs typeface="+mn-cs"/>
              </a:rPr>
              <a:t>www.bkk-dv.de </a:t>
            </a:r>
            <a:r>
              <a:rPr lang="de-DE" sz="900" baseline="0" dirty="0" smtClean="0">
                <a:solidFill>
                  <a:schemeClr val="bg1"/>
                </a:solidFill>
                <a:cs typeface="+mn-cs"/>
              </a:rPr>
              <a:t>        </a:t>
            </a:r>
            <a:fld id="{36CE583F-C438-4F98-B5A1-08DFF66BE3DC}"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cxnSp>
        <p:nvCxnSpPr>
          <p:cNvPr id="12" name="Gerade Verbindung 11"/>
          <p:cNvCxnSpPr/>
          <p:nvPr userDrawn="1"/>
        </p:nvCxnSpPr>
        <p:spPr>
          <a:xfrm>
            <a:off x="0" y="692150"/>
            <a:ext cx="9144000" cy="0"/>
          </a:xfrm>
          <a:prstGeom prst="line">
            <a:avLst/>
          </a:prstGeom>
          <a:ln w="9525">
            <a:solidFill>
              <a:srgbClr val="FDD205"/>
            </a:solidFill>
            <a:prstDash val="solid"/>
          </a:ln>
        </p:spPr>
        <p:style>
          <a:lnRef idx="1">
            <a:schemeClr val="accent1"/>
          </a:lnRef>
          <a:fillRef idx="0">
            <a:schemeClr val="accent1"/>
          </a:fillRef>
          <a:effectRef idx="0">
            <a:schemeClr val="accent1"/>
          </a:effectRef>
          <a:fontRef idx="minor">
            <a:schemeClr val="tx1"/>
          </a:fontRef>
        </p:style>
      </p:cxnSp>
      <p:sp>
        <p:nvSpPr>
          <p:cNvPr id="13" name="Untertitel 2"/>
          <p:cNvSpPr txBox="1">
            <a:spLocks/>
          </p:cNvSpPr>
          <p:nvPr userDrawn="1"/>
        </p:nvSpPr>
        <p:spPr bwMode="auto">
          <a:xfrm>
            <a:off x="757238" y="225425"/>
            <a:ext cx="2232025"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1400" dirty="0" smtClean="0"/>
              <a:t>Bewegung</a:t>
            </a:r>
            <a:endParaRPr lang="de-DE" sz="1400" dirty="0"/>
          </a:p>
        </p:txBody>
      </p:sp>
      <p:pic>
        <p:nvPicPr>
          <p:cNvPr id="14" name="Grafik 1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5288" y="220663"/>
            <a:ext cx="40005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itel 1"/>
          <p:cNvSpPr>
            <a:spLocks noGrp="1"/>
          </p:cNvSpPr>
          <p:nvPr>
            <p:ph type="ctrTitle"/>
          </p:nvPr>
        </p:nvSpPr>
        <p:spPr>
          <a:xfrm>
            <a:off x="179512" y="836712"/>
            <a:ext cx="8784976" cy="1008112"/>
          </a:xfrm>
          <a:noFill/>
        </p:spPr>
        <p:txBody>
          <a:bodyPr lIns="360000">
            <a:noAutofit/>
          </a:bodyPr>
          <a:lstStyle>
            <a:lvl1pPr algn="l">
              <a:defRPr sz="4000">
                <a:solidFill>
                  <a:schemeClr val="bg1">
                    <a:lumMod val="50000"/>
                  </a:schemeClr>
                </a:solidFill>
              </a:defRPr>
            </a:lvl1pPr>
          </a:lstStyle>
          <a:p>
            <a:r>
              <a:rPr lang="de-DE" dirty="0" smtClean="0"/>
              <a:t>Titelmasterformat durch Klicken bearbeiten</a:t>
            </a:r>
            <a:endParaRPr lang="de-DE" dirty="0"/>
          </a:p>
        </p:txBody>
      </p:sp>
      <p:sp>
        <p:nvSpPr>
          <p:cNvPr id="21" name="Inhaltsplatzhalter 2"/>
          <p:cNvSpPr>
            <a:spLocks noGrp="1"/>
          </p:cNvSpPr>
          <p:nvPr>
            <p:ph idx="10"/>
          </p:nvPr>
        </p:nvSpPr>
        <p:spPr>
          <a:xfrm>
            <a:off x="4645025" y="2893939"/>
            <a:ext cx="3804243" cy="3388214"/>
          </a:xfrm>
        </p:spPr>
        <p:txBody>
          <a:bodyPr/>
          <a:lstStyle>
            <a:lvl1pPr>
              <a:buClr>
                <a:srgbClr val="FDD205"/>
              </a:buClr>
              <a:defRPr sz="2400">
                <a:solidFill>
                  <a:schemeClr val="bg1">
                    <a:lumMod val="50000"/>
                  </a:schemeClr>
                </a:solidFill>
              </a:defRPr>
            </a:lvl1pPr>
            <a:lvl2pPr>
              <a:buClr>
                <a:srgbClr val="FDD205"/>
              </a:buClr>
              <a:defRPr sz="2000">
                <a:solidFill>
                  <a:schemeClr val="bg1">
                    <a:lumMod val="50000"/>
                  </a:schemeClr>
                </a:solidFill>
              </a:defRPr>
            </a:lvl2pPr>
            <a:lvl3pPr>
              <a:buClr>
                <a:srgbClr val="FDD205"/>
              </a:buClr>
              <a:defRPr sz="1800">
                <a:solidFill>
                  <a:schemeClr val="bg1">
                    <a:lumMod val="50000"/>
                  </a:schemeClr>
                </a:solidFill>
              </a:defRPr>
            </a:lvl3pPr>
            <a:lvl4pPr>
              <a:buClr>
                <a:srgbClr val="FDD205"/>
              </a:buClr>
              <a:defRPr sz="1600">
                <a:solidFill>
                  <a:schemeClr val="bg1">
                    <a:lumMod val="50000"/>
                  </a:schemeClr>
                </a:solidFill>
              </a:defRPr>
            </a:lvl4pPr>
            <a:lvl5pPr>
              <a:buClr>
                <a:srgbClr val="FDD205"/>
              </a:buClr>
              <a:defRPr sz="1600">
                <a:solidFill>
                  <a:schemeClr val="bg1">
                    <a:lumMod val="50000"/>
                  </a:schemeClr>
                </a:solidFill>
              </a:defRPr>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22" name="Inhaltsplatzhalter 2"/>
          <p:cNvSpPr>
            <a:spLocks noGrp="1"/>
          </p:cNvSpPr>
          <p:nvPr>
            <p:ph idx="11"/>
          </p:nvPr>
        </p:nvSpPr>
        <p:spPr>
          <a:xfrm>
            <a:off x="503238" y="2060822"/>
            <a:ext cx="3804243" cy="792113"/>
          </a:xfrm>
        </p:spPr>
        <p:txBody>
          <a:bodyPr/>
          <a:lstStyle>
            <a:lvl1pPr marL="0" indent="0">
              <a:buClr>
                <a:srgbClr val="FDD205"/>
              </a:buClr>
              <a:buFontTx/>
              <a:buNone/>
              <a:defRPr sz="2400" b="1">
                <a:solidFill>
                  <a:schemeClr val="bg1">
                    <a:lumMod val="50000"/>
                  </a:schemeClr>
                </a:solidFill>
              </a:defRPr>
            </a:lvl1pPr>
            <a:lvl2pPr>
              <a:buClr>
                <a:srgbClr val="FDD205"/>
              </a:buClr>
              <a:defRPr sz="2000">
                <a:solidFill>
                  <a:schemeClr val="bg1">
                    <a:lumMod val="50000"/>
                  </a:schemeClr>
                </a:solidFill>
              </a:defRPr>
            </a:lvl2pPr>
            <a:lvl3pPr>
              <a:buClr>
                <a:srgbClr val="FDD205"/>
              </a:buClr>
              <a:defRPr sz="1800">
                <a:solidFill>
                  <a:schemeClr val="bg1">
                    <a:lumMod val="50000"/>
                  </a:schemeClr>
                </a:solidFill>
              </a:defRPr>
            </a:lvl3pPr>
            <a:lvl4pPr>
              <a:buClr>
                <a:srgbClr val="FDD205"/>
              </a:buClr>
              <a:defRPr sz="1600">
                <a:solidFill>
                  <a:schemeClr val="bg1">
                    <a:lumMod val="50000"/>
                  </a:schemeClr>
                </a:solidFill>
              </a:defRPr>
            </a:lvl4pPr>
            <a:lvl5pPr>
              <a:buClr>
                <a:srgbClr val="FDD205"/>
              </a:buClr>
              <a:defRPr sz="1600">
                <a:solidFill>
                  <a:schemeClr val="bg1">
                    <a:lumMod val="50000"/>
                  </a:schemeClr>
                </a:solidFill>
              </a:defRPr>
            </a:lvl5pPr>
            <a:lvl6pPr>
              <a:defRPr sz="2000"/>
            </a:lvl6pPr>
            <a:lvl7pPr>
              <a:defRPr sz="2000"/>
            </a:lvl7pPr>
            <a:lvl8pPr>
              <a:defRPr sz="2000"/>
            </a:lvl8pPr>
            <a:lvl9pPr>
              <a:defRPr sz="2000"/>
            </a:lvl9pPr>
          </a:lstStyle>
          <a:p>
            <a:pPr lvl="0"/>
            <a:r>
              <a:rPr lang="de-DE" smtClean="0"/>
              <a:t>Textmasterformat bearbeiten</a:t>
            </a:r>
          </a:p>
        </p:txBody>
      </p:sp>
      <p:sp>
        <p:nvSpPr>
          <p:cNvPr id="24" name="Inhaltsplatzhalter 2"/>
          <p:cNvSpPr>
            <a:spLocks noGrp="1"/>
          </p:cNvSpPr>
          <p:nvPr>
            <p:ph idx="12"/>
          </p:nvPr>
        </p:nvSpPr>
        <p:spPr>
          <a:xfrm>
            <a:off x="4644008" y="2060823"/>
            <a:ext cx="3804243" cy="792113"/>
          </a:xfrm>
        </p:spPr>
        <p:txBody>
          <a:bodyPr/>
          <a:lstStyle>
            <a:lvl1pPr marL="0" indent="0">
              <a:buClr>
                <a:srgbClr val="FDD205"/>
              </a:buClr>
              <a:buFontTx/>
              <a:buNone/>
              <a:defRPr sz="2400" b="1">
                <a:solidFill>
                  <a:schemeClr val="bg1">
                    <a:lumMod val="50000"/>
                  </a:schemeClr>
                </a:solidFill>
              </a:defRPr>
            </a:lvl1pPr>
            <a:lvl2pPr>
              <a:buClr>
                <a:srgbClr val="FDD205"/>
              </a:buClr>
              <a:defRPr sz="2000">
                <a:solidFill>
                  <a:schemeClr val="bg1">
                    <a:lumMod val="50000"/>
                  </a:schemeClr>
                </a:solidFill>
              </a:defRPr>
            </a:lvl2pPr>
            <a:lvl3pPr>
              <a:buClr>
                <a:srgbClr val="FDD205"/>
              </a:buClr>
              <a:defRPr sz="1800">
                <a:solidFill>
                  <a:schemeClr val="bg1">
                    <a:lumMod val="50000"/>
                  </a:schemeClr>
                </a:solidFill>
              </a:defRPr>
            </a:lvl3pPr>
            <a:lvl4pPr>
              <a:buClr>
                <a:srgbClr val="FDD205"/>
              </a:buClr>
              <a:defRPr sz="1600">
                <a:solidFill>
                  <a:schemeClr val="bg1">
                    <a:lumMod val="50000"/>
                  </a:schemeClr>
                </a:solidFill>
              </a:defRPr>
            </a:lvl4pPr>
            <a:lvl5pPr>
              <a:buClr>
                <a:srgbClr val="FDD205"/>
              </a:buClr>
              <a:defRPr sz="1600">
                <a:solidFill>
                  <a:schemeClr val="bg1">
                    <a:lumMod val="50000"/>
                  </a:schemeClr>
                </a:solidFill>
              </a:defRPr>
            </a:lvl5pPr>
            <a:lvl6pPr>
              <a:defRPr sz="2000"/>
            </a:lvl6pPr>
            <a:lvl7pPr>
              <a:defRPr sz="2000"/>
            </a:lvl7pPr>
            <a:lvl8pPr>
              <a:defRPr sz="2000"/>
            </a:lvl8pPr>
            <a:lvl9pPr>
              <a:defRPr sz="2000"/>
            </a:lvl9pPr>
          </a:lstStyle>
          <a:p>
            <a:pPr lvl="0"/>
            <a:r>
              <a:rPr lang="de-DE" smtClean="0"/>
              <a:t>Textmasterformat bearbeiten</a:t>
            </a:r>
          </a:p>
        </p:txBody>
      </p:sp>
      <p:sp>
        <p:nvSpPr>
          <p:cNvPr id="25" name="Inhaltsplatzhalter 2"/>
          <p:cNvSpPr>
            <a:spLocks noGrp="1"/>
          </p:cNvSpPr>
          <p:nvPr>
            <p:ph idx="13"/>
          </p:nvPr>
        </p:nvSpPr>
        <p:spPr>
          <a:xfrm>
            <a:off x="519705" y="2903139"/>
            <a:ext cx="3804243" cy="3388214"/>
          </a:xfrm>
        </p:spPr>
        <p:txBody>
          <a:bodyPr/>
          <a:lstStyle>
            <a:lvl1pPr>
              <a:buClr>
                <a:srgbClr val="FDD205"/>
              </a:buClr>
              <a:defRPr sz="2400">
                <a:solidFill>
                  <a:srgbClr val="918F90"/>
                </a:solidFill>
              </a:defRPr>
            </a:lvl1pPr>
            <a:lvl2pPr>
              <a:buClr>
                <a:srgbClr val="FDD205"/>
              </a:buClr>
              <a:defRPr sz="2000">
                <a:solidFill>
                  <a:srgbClr val="918F90"/>
                </a:solidFill>
              </a:defRPr>
            </a:lvl2pPr>
            <a:lvl3pPr>
              <a:buClr>
                <a:srgbClr val="FDD205"/>
              </a:buClr>
              <a:defRPr sz="1800">
                <a:solidFill>
                  <a:srgbClr val="918F90"/>
                </a:solidFill>
              </a:defRPr>
            </a:lvl3pPr>
            <a:lvl4pPr>
              <a:buClr>
                <a:srgbClr val="FDD205"/>
              </a:buClr>
              <a:defRPr sz="1600">
                <a:solidFill>
                  <a:srgbClr val="918F90"/>
                </a:solidFill>
              </a:defRPr>
            </a:lvl4pPr>
            <a:lvl5pPr>
              <a:buClr>
                <a:srgbClr val="FDD205"/>
              </a:buClr>
              <a:defRPr sz="1600">
                <a:solidFill>
                  <a:srgbClr val="918F90"/>
                </a:solidFill>
              </a:defRPr>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229216439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Abschnitts-&#10;überschrift">
    <p:spTree>
      <p:nvGrpSpPr>
        <p:cNvPr id="1" name=""/>
        <p:cNvGrpSpPr/>
        <p:nvPr/>
      </p:nvGrpSpPr>
      <p:grpSpPr>
        <a:xfrm>
          <a:off x="0" y="0"/>
          <a:ext cx="0" cy="0"/>
          <a:chOff x="0" y="0"/>
          <a:chExt cx="0" cy="0"/>
        </a:xfrm>
      </p:grpSpPr>
      <p:pic>
        <p:nvPicPr>
          <p:cNvPr id="4" name="Grafik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02625" y="115888"/>
            <a:ext cx="4460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6" name="Rechteck 5"/>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7" name="Textfeld 6"/>
          <p:cNvSpPr txBox="1">
            <a:spLocks noChangeArrowheads="1"/>
          </p:cNvSpPr>
          <p:nvPr userDrawn="1"/>
        </p:nvSpPr>
        <p:spPr bwMode="auto">
          <a:xfrm>
            <a:off x="503238" y="6616700"/>
            <a:ext cx="8389937" cy="22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a:t>
            </a:r>
            <a:r>
              <a:rPr lang="de-DE" sz="900" dirty="0" smtClean="0">
                <a:solidFill>
                  <a:schemeClr val="bg1"/>
                </a:solidFill>
                <a:cs typeface="+mn-cs"/>
              </a:rPr>
              <a:t>			http</a:t>
            </a:r>
            <a:r>
              <a:rPr lang="de-DE" sz="900" dirty="0">
                <a:solidFill>
                  <a:schemeClr val="bg1"/>
                </a:solidFill>
                <a:cs typeface="+mn-cs"/>
              </a:rPr>
              <a:t>://</a:t>
            </a:r>
            <a:r>
              <a:rPr lang="de-DE" sz="900" dirty="0" smtClean="0">
                <a:solidFill>
                  <a:schemeClr val="bg1"/>
                </a:solidFill>
                <a:cs typeface="+mn-cs"/>
              </a:rPr>
              <a:t>www.bkk-dv.de </a:t>
            </a:r>
            <a:r>
              <a:rPr lang="de-DE" sz="900" baseline="0" dirty="0" smtClean="0">
                <a:solidFill>
                  <a:schemeClr val="bg1"/>
                </a:solidFill>
                <a:cs typeface="+mn-cs"/>
              </a:rPr>
              <a:t>       </a:t>
            </a:r>
            <a:r>
              <a:rPr lang="de-DE" sz="900" dirty="0" smtClean="0">
                <a:solidFill>
                  <a:schemeClr val="bg1"/>
                </a:solidFill>
                <a:cs typeface="+mn-cs"/>
              </a:rPr>
              <a:t> </a:t>
            </a:r>
            <a:fld id="{34A49351-D22B-4D0C-920D-C36D9F300B4F}"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cxnSp>
        <p:nvCxnSpPr>
          <p:cNvPr id="8" name="Gerade Verbindung 7"/>
          <p:cNvCxnSpPr/>
          <p:nvPr userDrawn="1"/>
        </p:nvCxnSpPr>
        <p:spPr>
          <a:xfrm>
            <a:off x="0" y="692150"/>
            <a:ext cx="9144000" cy="0"/>
          </a:xfrm>
          <a:prstGeom prst="line">
            <a:avLst/>
          </a:prstGeom>
          <a:ln w="9525">
            <a:solidFill>
              <a:srgbClr val="FDD205"/>
            </a:solidFill>
            <a:prstDash val="solid"/>
          </a:ln>
        </p:spPr>
        <p:style>
          <a:lnRef idx="1">
            <a:schemeClr val="accent1"/>
          </a:lnRef>
          <a:fillRef idx="0">
            <a:schemeClr val="accent1"/>
          </a:fillRef>
          <a:effectRef idx="0">
            <a:schemeClr val="accent1"/>
          </a:effectRef>
          <a:fontRef idx="minor">
            <a:schemeClr val="tx1"/>
          </a:fontRef>
        </p:style>
      </p:cxnSp>
      <p:sp>
        <p:nvSpPr>
          <p:cNvPr id="9" name="Untertitel 2"/>
          <p:cNvSpPr txBox="1">
            <a:spLocks/>
          </p:cNvSpPr>
          <p:nvPr userDrawn="1"/>
        </p:nvSpPr>
        <p:spPr bwMode="auto">
          <a:xfrm>
            <a:off x="757238" y="225425"/>
            <a:ext cx="2232025"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1400" dirty="0" smtClean="0"/>
              <a:t>Bewegung</a:t>
            </a:r>
            <a:endParaRPr lang="de-DE" sz="1400" dirty="0"/>
          </a:p>
        </p:txBody>
      </p:sp>
      <p:pic>
        <p:nvPicPr>
          <p:cNvPr id="10" name="Grafik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5288" y="220663"/>
            <a:ext cx="40005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itel 1"/>
          <p:cNvSpPr>
            <a:spLocks noGrp="1"/>
          </p:cNvSpPr>
          <p:nvPr>
            <p:ph type="ctrTitle"/>
          </p:nvPr>
        </p:nvSpPr>
        <p:spPr>
          <a:xfrm>
            <a:off x="179512" y="836712"/>
            <a:ext cx="8784976" cy="1008112"/>
          </a:xfrm>
          <a:noFill/>
        </p:spPr>
        <p:txBody>
          <a:bodyPr lIns="360000">
            <a:noAutofit/>
          </a:bodyPr>
          <a:lstStyle>
            <a:lvl1pPr algn="l">
              <a:defRPr sz="4000">
                <a:solidFill>
                  <a:schemeClr val="bg1">
                    <a:lumMod val="50000"/>
                  </a:schemeClr>
                </a:solidFill>
              </a:defRPr>
            </a:lvl1pPr>
          </a:lstStyle>
          <a:p>
            <a:r>
              <a:rPr lang="de-DE" smtClean="0"/>
              <a:t>Titelmasterformat durch Klicken bearbeiten</a:t>
            </a:r>
            <a:endParaRPr lang="de-DE" dirty="0"/>
          </a:p>
        </p:txBody>
      </p:sp>
      <p:sp>
        <p:nvSpPr>
          <p:cNvPr id="30" name="Inhaltsplatzhalter 2"/>
          <p:cNvSpPr>
            <a:spLocks noGrp="1"/>
          </p:cNvSpPr>
          <p:nvPr>
            <p:ph idx="13"/>
          </p:nvPr>
        </p:nvSpPr>
        <p:spPr>
          <a:xfrm>
            <a:off x="179512" y="1988840"/>
            <a:ext cx="8784976" cy="4464496"/>
          </a:xfrm>
        </p:spPr>
        <p:txBody>
          <a:bodyPr lIns="360000"/>
          <a:lstStyle>
            <a:lvl1pPr>
              <a:buClr>
                <a:srgbClr val="FDD205"/>
              </a:buClr>
              <a:defRPr sz="2400">
                <a:solidFill>
                  <a:schemeClr val="bg1">
                    <a:lumMod val="50000"/>
                  </a:schemeClr>
                </a:solidFill>
              </a:defRPr>
            </a:lvl1pPr>
            <a:lvl2pPr>
              <a:buClr>
                <a:srgbClr val="FDD205"/>
              </a:buClr>
              <a:defRPr sz="2000">
                <a:solidFill>
                  <a:schemeClr val="bg1">
                    <a:lumMod val="50000"/>
                  </a:schemeClr>
                </a:solidFill>
              </a:defRPr>
            </a:lvl2pPr>
            <a:lvl3pPr>
              <a:buClr>
                <a:srgbClr val="FDD205"/>
              </a:buClr>
              <a:defRPr sz="1800">
                <a:solidFill>
                  <a:schemeClr val="bg1">
                    <a:lumMod val="50000"/>
                  </a:schemeClr>
                </a:solidFill>
              </a:defRPr>
            </a:lvl3pPr>
            <a:lvl4pPr>
              <a:buClr>
                <a:srgbClr val="FDD205"/>
              </a:buClr>
              <a:defRPr sz="1600">
                <a:solidFill>
                  <a:schemeClr val="bg1">
                    <a:lumMod val="50000"/>
                  </a:schemeClr>
                </a:solidFill>
              </a:defRPr>
            </a:lvl4pPr>
            <a:lvl5pPr>
              <a:buClr>
                <a:srgbClr val="FDD205"/>
              </a:buClr>
              <a:defRPr sz="1600">
                <a:solidFill>
                  <a:schemeClr val="bg1">
                    <a:lumMod val="50000"/>
                  </a:schemeClr>
                </a:solidFill>
              </a:defRPr>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43522850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Abschnitts-&#10;überschrift">
    <p:spTree>
      <p:nvGrpSpPr>
        <p:cNvPr id="1" name=""/>
        <p:cNvGrpSpPr/>
        <p:nvPr/>
      </p:nvGrpSpPr>
      <p:grpSpPr>
        <a:xfrm>
          <a:off x="0" y="0"/>
          <a:ext cx="0" cy="0"/>
          <a:chOff x="0" y="0"/>
          <a:chExt cx="0" cy="0"/>
        </a:xfrm>
      </p:grpSpPr>
      <p:sp>
        <p:nvSpPr>
          <p:cNvPr id="7" name="Rechteck 6"/>
          <p:cNvSpPr/>
          <p:nvPr userDrawn="1"/>
        </p:nvSpPr>
        <p:spPr>
          <a:xfrm>
            <a:off x="-1588" y="1052513"/>
            <a:ext cx="9144001" cy="5775325"/>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dirty="0"/>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72450" y="242888"/>
            <a:ext cx="5762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8"/>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0" name="Textfeld 9"/>
          <p:cNvSpPr txBox="1">
            <a:spLocks noChangeArrowheads="1"/>
          </p:cNvSpPr>
          <p:nvPr userDrawn="1"/>
        </p:nvSpPr>
        <p:spPr bwMode="auto">
          <a:xfrm>
            <a:off x="503238" y="6616700"/>
            <a:ext cx="8389937" cy="22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a:t>
            </a:r>
            <a:r>
              <a:rPr lang="de-DE" sz="900" dirty="0" smtClean="0">
                <a:solidFill>
                  <a:schemeClr val="bg1"/>
                </a:solidFill>
                <a:cs typeface="+mn-cs"/>
              </a:rPr>
              <a:t>			http</a:t>
            </a:r>
            <a:r>
              <a:rPr lang="de-DE" sz="900" dirty="0">
                <a:solidFill>
                  <a:schemeClr val="bg1"/>
                </a:solidFill>
                <a:cs typeface="+mn-cs"/>
              </a:rPr>
              <a:t>://</a:t>
            </a:r>
            <a:r>
              <a:rPr lang="de-DE" sz="900" dirty="0" smtClean="0">
                <a:solidFill>
                  <a:schemeClr val="bg1"/>
                </a:solidFill>
                <a:cs typeface="+mn-cs"/>
              </a:rPr>
              <a:t>www.bkk-dv.de </a:t>
            </a:r>
            <a:r>
              <a:rPr lang="de-DE" sz="900" baseline="0" dirty="0" smtClean="0">
                <a:solidFill>
                  <a:schemeClr val="bg1"/>
                </a:solidFill>
                <a:cs typeface="+mn-cs"/>
              </a:rPr>
              <a:t>        </a:t>
            </a:r>
            <a:fld id="{10B098A3-DDE9-4D06-833A-CA88E65F7795}"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sp>
        <p:nvSpPr>
          <p:cNvPr id="11" name="Untertitel 2"/>
          <p:cNvSpPr txBox="1">
            <a:spLocks/>
          </p:cNvSpPr>
          <p:nvPr userDrawn="1"/>
        </p:nvSpPr>
        <p:spPr bwMode="auto">
          <a:xfrm>
            <a:off x="1058863" y="311150"/>
            <a:ext cx="30813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2400" dirty="0" smtClean="0"/>
              <a:t>Bewegung</a:t>
            </a:r>
            <a:endParaRPr lang="de-DE" sz="2400" dirty="0"/>
          </a:p>
        </p:txBody>
      </p:sp>
      <p:pic>
        <p:nvPicPr>
          <p:cNvPr id="12" name="Grafik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0538" y="347663"/>
            <a:ext cx="55245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fik 12"/>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824538" y="4437063"/>
            <a:ext cx="2951162"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itel 1"/>
          <p:cNvSpPr>
            <a:spLocks noGrp="1"/>
          </p:cNvSpPr>
          <p:nvPr>
            <p:ph type="ctrTitle"/>
          </p:nvPr>
        </p:nvSpPr>
        <p:spPr>
          <a:xfrm>
            <a:off x="0" y="1757265"/>
            <a:ext cx="7772400" cy="879647"/>
          </a:xfrm>
          <a:solidFill>
            <a:schemeClr val="bg1"/>
          </a:solidFill>
        </p:spPr>
        <p:txBody>
          <a:bodyPr lIns="360000">
            <a:normAutofit/>
          </a:bodyPr>
          <a:lstStyle>
            <a:lvl1pPr algn="l">
              <a:defRPr sz="3200">
                <a:solidFill>
                  <a:srgbClr val="918F90"/>
                </a:solidFill>
              </a:defRPr>
            </a:lvl1pPr>
          </a:lstStyle>
          <a:p>
            <a:r>
              <a:rPr lang="de-DE" dirty="0" smtClean="0"/>
              <a:t>Titelmasterformat durch Klicken bearbeiten</a:t>
            </a:r>
            <a:endParaRPr lang="de-DE" dirty="0"/>
          </a:p>
        </p:txBody>
      </p:sp>
      <p:sp>
        <p:nvSpPr>
          <p:cNvPr id="20" name="Inhaltsplatzhalter 2"/>
          <p:cNvSpPr>
            <a:spLocks noGrp="1"/>
          </p:cNvSpPr>
          <p:nvPr>
            <p:ph idx="1"/>
          </p:nvPr>
        </p:nvSpPr>
        <p:spPr>
          <a:xfrm>
            <a:off x="395536" y="3789040"/>
            <a:ext cx="3600400" cy="2448272"/>
          </a:xfrm>
        </p:spPr>
        <p:txBody>
          <a:bodyPr>
            <a:normAutofit/>
          </a:bodyPr>
          <a:lstStyle>
            <a:lvl1pPr marL="0" indent="0">
              <a:buClr>
                <a:srgbClr val="FDD205"/>
              </a:buClr>
              <a:buFontTx/>
              <a:buNone/>
              <a:defRPr sz="1600">
                <a:solidFill>
                  <a:schemeClr val="bg1">
                    <a:lumMod val="50000"/>
                  </a:schemeClr>
                </a:solidFill>
              </a:defRPr>
            </a:lvl1pPr>
            <a:lvl2pPr marL="457200" indent="0">
              <a:buClr>
                <a:srgbClr val="FDD205"/>
              </a:buClr>
              <a:buFontTx/>
              <a:buNone/>
              <a:defRPr sz="2800">
                <a:solidFill>
                  <a:schemeClr val="bg1">
                    <a:lumMod val="50000"/>
                  </a:schemeClr>
                </a:solidFill>
              </a:defRPr>
            </a:lvl2pPr>
            <a:lvl3pPr marL="914400" indent="0">
              <a:buClr>
                <a:srgbClr val="FDD205"/>
              </a:buClr>
              <a:buFontTx/>
              <a:buNone/>
              <a:defRPr sz="2400">
                <a:solidFill>
                  <a:schemeClr val="bg1">
                    <a:lumMod val="50000"/>
                  </a:schemeClr>
                </a:solidFill>
              </a:defRPr>
            </a:lvl3pPr>
            <a:lvl4pPr marL="1371600" indent="0">
              <a:buClr>
                <a:srgbClr val="FDD205"/>
              </a:buClr>
              <a:buFontTx/>
              <a:buNone/>
              <a:defRPr sz="2000">
                <a:solidFill>
                  <a:schemeClr val="bg1">
                    <a:lumMod val="50000"/>
                  </a:schemeClr>
                </a:solidFill>
              </a:defRPr>
            </a:lvl4pPr>
            <a:lvl5pPr marL="1828800" indent="0">
              <a:buClr>
                <a:srgbClr val="FDD205"/>
              </a:buClr>
              <a:buFontTx/>
              <a:buNone/>
              <a:defRPr sz="2000">
                <a:solidFill>
                  <a:schemeClr val="bg1">
                    <a:lumMod val="50000"/>
                  </a:schemeClr>
                </a:solidFill>
              </a:defRPr>
            </a:lvl5pPr>
            <a:lvl6pPr>
              <a:defRPr sz="2000"/>
            </a:lvl6pPr>
            <a:lvl7pPr>
              <a:defRPr sz="2000"/>
            </a:lvl7pPr>
            <a:lvl8pPr>
              <a:defRPr sz="2000"/>
            </a:lvl8pPr>
            <a:lvl9pPr>
              <a:defRPr sz="2000"/>
            </a:lvl9pPr>
          </a:lstStyle>
          <a:p>
            <a:pPr lvl="0"/>
            <a:r>
              <a:rPr lang="de-DE" smtClean="0"/>
              <a:t>Textmasterformat bearbeiten</a:t>
            </a:r>
          </a:p>
        </p:txBody>
      </p:sp>
      <p:sp>
        <p:nvSpPr>
          <p:cNvPr id="21" name="Inhaltsplatzhalter 2"/>
          <p:cNvSpPr>
            <a:spLocks noGrp="1"/>
          </p:cNvSpPr>
          <p:nvPr>
            <p:ph idx="10"/>
          </p:nvPr>
        </p:nvSpPr>
        <p:spPr>
          <a:xfrm>
            <a:off x="5076056" y="3789040"/>
            <a:ext cx="3600400" cy="2448272"/>
          </a:xfrm>
        </p:spPr>
        <p:txBody>
          <a:bodyPr>
            <a:normAutofit/>
          </a:bodyPr>
          <a:lstStyle>
            <a:lvl1pPr marL="0" indent="0">
              <a:buClr>
                <a:srgbClr val="FDD205"/>
              </a:buClr>
              <a:buFontTx/>
              <a:buNone/>
              <a:defRPr sz="1600">
                <a:solidFill>
                  <a:schemeClr val="bg1">
                    <a:lumMod val="50000"/>
                  </a:schemeClr>
                </a:solidFill>
              </a:defRPr>
            </a:lvl1pPr>
            <a:lvl2pPr marL="457200" indent="0">
              <a:buClr>
                <a:srgbClr val="FDD205"/>
              </a:buClr>
              <a:buFontTx/>
              <a:buNone/>
              <a:defRPr sz="2800">
                <a:solidFill>
                  <a:schemeClr val="bg1">
                    <a:lumMod val="50000"/>
                  </a:schemeClr>
                </a:solidFill>
              </a:defRPr>
            </a:lvl2pPr>
            <a:lvl3pPr marL="914400" indent="0">
              <a:buClr>
                <a:srgbClr val="FDD205"/>
              </a:buClr>
              <a:buFontTx/>
              <a:buNone/>
              <a:defRPr sz="2400">
                <a:solidFill>
                  <a:schemeClr val="bg1">
                    <a:lumMod val="50000"/>
                  </a:schemeClr>
                </a:solidFill>
              </a:defRPr>
            </a:lvl3pPr>
            <a:lvl4pPr marL="1371600" indent="0">
              <a:buClr>
                <a:srgbClr val="FDD205"/>
              </a:buClr>
              <a:buFontTx/>
              <a:buNone/>
              <a:defRPr sz="2000">
                <a:solidFill>
                  <a:schemeClr val="bg1">
                    <a:lumMod val="50000"/>
                  </a:schemeClr>
                </a:solidFill>
              </a:defRPr>
            </a:lvl4pPr>
            <a:lvl5pPr marL="1828800" indent="0">
              <a:buClr>
                <a:srgbClr val="FDD205"/>
              </a:buClr>
              <a:buFontTx/>
              <a:buNone/>
              <a:defRPr sz="2000">
                <a:solidFill>
                  <a:schemeClr val="bg1">
                    <a:lumMod val="50000"/>
                  </a:schemeClr>
                </a:solidFill>
              </a:defRPr>
            </a:lvl5pPr>
            <a:lvl6pPr>
              <a:defRPr sz="2000"/>
            </a:lvl6pPr>
            <a:lvl7pPr>
              <a:defRPr sz="2000"/>
            </a:lvl7pPr>
            <a:lvl8pPr>
              <a:defRPr sz="2000"/>
            </a:lvl8pPr>
            <a:lvl9pPr>
              <a:defRPr sz="2000"/>
            </a:lvl9pPr>
          </a:lstStyle>
          <a:p>
            <a:pPr lvl="0"/>
            <a:r>
              <a:rPr lang="de-DE" smtClean="0"/>
              <a:t>Textmasterformat bearbeiten</a:t>
            </a:r>
          </a:p>
        </p:txBody>
      </p:sp>
      <p:sp>
        <p:nvSpPr>
          <p:cNvPr id="18" name="Inhaltsplatzhalter 2"/>
          <p:cNvSpPr>
            <a:spLocks noGrp="1"/>
          </p:cNvSpPr>
          <p:nvPr>
            <p:ph idx="11"/>
          </p:nvPr>
        </p:nvSpPr>
        <p:spPr>
          <a:xfrm>
            <a:off x="395536" y="3068960"/>
            <a:ext cx="3600400" cy="648072"/>
          </a:xfrm>
        </p:spPr>
        <p:txBody>
          <a:bodyPr>
            <a:noAutofit/>
          </a:bodyPr>
          <a:lstStyle>
            <a:lvl1pPr marL="0" indent="0">
              <a:buClr>
                <a:srgbClr val="FDD205"/>
              </a:buClr>
              <a:buFontTx/>
              <a:buNone/>
              <a:defRPr sz="1800" b="1">
                <a:solidFill>
                  <a:schemeClr val="bg1">
                    <a:lumMod val="50000"/>
                  </a:schemeClr>
                </a:solidFill>
              </a:defRPr>
            </a:lvl1pPr>
            <a:lvl2pPr marL="457200" indent="0">
              <a:buClr>
                <a:srgbClr val="FDD205"/>
              </a:buClr>
              <a:buFontTx/>
              <a:buNone/>
              <a:defRPr sz="2800">
                <a:solidFill>
                  <a:schemeClr val="bg1">
                    <a:lumMod val="50000"/>
                  </a:schemeClr>
                </a:solidFill>
              </a:defRPr>
            </a:lvl2pPr>
            <a:lvl3pPr marL="914400" indent="0">
              <a:buClr>
                <a:srgbClr val="FDD205"/>
              </a:buClr>
              <a:buFontTx/>
              <a:buNone/>
              <a:defRPr sz="2400">
                <a:solidFill>
                  <a:schemeClr val="bg1">
                    <a:lumMod val="50000"/>
                  </a:schemeClr>
                </a:solidFill>
              </a:defRPr>
            </a:lvl3pPr>
            <a:lvl4pPr marL="1371600" indent="0">
              <a:buClr>
                <a:srgbClr val="FDD205"/>
              </a:buClr>
              <a:buFontTx/>
              <a:buNone/>
              <a:defRPr sz="2000">
                <a:solidFill>
                  <a:schemeClr val="bg1">
                    <a:lumMod val="50000"/>
                  </a:schemeClr>
                </a:solidFill>
              </a:defRPr>
            </a:lvl4pPr>
            <a:lvl5pPr marL="1828800" indent="0">
              <a:buClr>
                <a:srgbClr val="FDD205"/>
              </a:buClr>
              <a:buFontTx/>
              <a:buNone/>
              <a:defRPr sz="2000">
                <a:solidFill>
                  <a:schemeClr val="bg1">
                    <a:lumMod val="50000"/>
                  </a:schemeClr>
                </a:solidFill>
              </a:defRPr>
            </a:lvl5pPr>
            <a:lvl6pPr>
              <a:defRPr sz="2000"/>
            </a:lvl6pPr>
            <a:lvl7pPr>
              <a:defRPr sz="2000"/>
            </a:lvl7pPr>
            <a:lvl8pPr>
              <a:defRPr sz="2000"/>
            </a:lvl8pPr>
            <a:lvl9pPr>
              <a:defRPr sz="2000"/>
            </a:lvl9pPr>
          </a:lstStyle>
          <a:p>
            <a:pPr lvl="0"/>
            <a:r>
              <a:rPr lang="de-DE" smtClean="0"/>
              <a:t>Textmasterformat bearbeiten</a:t>
            </a:r>
          </a:p>
        </p:txBody>
      </p:sp>
      <p:sp>
        <p:nvSpPr>
          <p:cNvPr id="19" name="Inhaltsplatzhalter 2"/>
          <p:cNvSpPr>
            <a:spLocks noGrp="1"/>
          </p:cNvSpPr>
          <p:nvPr>
            <p:ph idx="12"/>
          </p:nvPr>
        </p:nvSpPr>
        <p:spPr>
          <a:xfrm>
            <a:off x="5076056" y="3068960"/>
            <a:ext cx="3600400" cy="648072"/>
          </a:xfrm>
        </p:spPr>
        <p:txBody>
          <a:bodyPr>
            <a:noAutofit/>
          </a:bodyPr>
          <a:lstStyle>
            <a:lvl1pPr marL="0" indent="0">
              <a:buClr>
                <a:srgbClr val="FDD205"/>
              </a:buClr>
              <a:buFontTx/>
              <a:buNone/>
              <a:defRPr sz="1800" b="1">
                <a:solidFill>
                  <a:schemeClr val="bg1">
                    <a:lumMod val="50000"/>
                  </a:schemeClr>
                </a:solidFill>
              </a:defRPr>
            </a:lvl1pPr>
            <a:lvl2pPr marL="457200" indent="0">
              <a:buClr>
                <a:srgbClr val="FDD205"/>
              </a:buClr>
              <a:buFontTx/>
              <a:buNone/>
              <a:defRPr sz="2800">
                <a:solidFill>
                  <a:schemeClr val="bg1">
                    <a:lumMod val="50000"/>
                  </a:schemeClr>
                </a:solidFill>
              </a:defRPr>
            </a:lvl2pPr>
            <a:lvl3pPr marL="914400" indent="0">
              <a:buClr>
                <a:srgbClr val="FDD205"/>
              </a:buClr>
              <a:buFontTx/>
              <a:buNone/>
              <a:defRPr sz="2400">
                <a:solidFill>
                  <a:schemeClr val="bg1">
                    <a:lumMod val="50000"/>
                  </a:schemeClr>
                </a:solidFill>
              </a:defRPr>
            </a:lvl3pPr>
            <a:lvl4pPr marL="1371600" indent="0">
              <a:buClr>
                <a:srgbClr val="FDD205"/>
              </a:buClr>
              <a:buFontTx/>
              <a:buNone/>
              <a:defRPr sz="2000">
                <a:solidFill>
                  <a:schemeClr val="bg1">
                    <a:lumMod val="50000"/>
                  </a:schemeClr>
                </a:solidFill>
              </a:defRPr>
            </a:lvl4pPr>
            <a:lvl5pPr marL="1828800" indent="0">
              <a:buClr>
                <a:srgbClr val="FDD205"/>
              </a:buClr>
              <a:buFontTx/>
              <a:buNone/>
              <a:defRPr sz="2000">
                <a:solidFill>
                  <a:schemeClr val="bg1">
                    <a:lumMod val="50000"/>
                  </a:schemeClr>
                </a:solidFill>
              </a:defRPr>
            </a:lvl5pPr>
            <a:lvl6pPr>
              <a:defRPr sz="2000"/>
            </a:lvl6pPr>
            <a:lvl7pPr>
              <a:defRPr sz="2000"/>
            </a:lvl7pPr>
            <a:lvl8pPr>
              <a:defRPr sz="2000"/>
            </a:lvl8pPr>
            <a:lvl9pPr>
              <a:defRPr sz="2000"/>
            </a:lvl9pPr>
          </a:lstStyle>
          <a:p>
            <a:pPr lvl="0"/>
            <a:r>
              <a:rPr lang="de-DE" smtClean="0"/>
              <a:t>Textmasterformat bearbeiten</a:t>
            </a:r>
          </a:p>
        </p:txBody>
      </p:sp>
    </p:spTree>
    <p:extLst>
      <p:ext uri="{BB962C8B-B14F-4D97-AF65-F5344CB8AC3E}">
        <p14:creationId xmlns:p14="http://schemas.microsoft.com/office/powerpoint/2010/main" val="114919211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Abschnitts-&#10;überschrift">
    <p:spTree>
      <p:nvGrpSpPr>
        <p:cNvPr id="1" name=""/>
        <p:cNvGrpSpPr/>
        <p:nvPr/>
      </p:nvGrpSpPr>
      <p:grpSpPr>
        <a:xfrm>
          <a:off x="0" y="0"/>
          <a:ext cx="0" cy="0"/>
          <a:chOff x="0" y="0"/>
          <a:chExt cx="0" cy="0"/>
        </a:xfrm>
      </p:grpSpPr>
      <p:pic>
        <p:nvPicPr>
          <p:cNvPr id="4" name="Grafik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02625" y="115888"/>
            <a:ext cx="4460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Untertitel 2"/>
          <p:cNvSpPr txBox="1">
            <a:spLocks/>
          </p:cNvSpPr>
          <p:nvPr userDrawn="1"/>
        </p:nvSpPr>
        <p:spPr bwMode="auto">
          <a:xfrm>
            <a:off x="757238" y="225425"/>
            <a:ext cx="1438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1400" dirty="0" smtClean="0"/>
              <a:t>BGM Basics</a:t>
            </a:r>
            <a:endParaRPr lang="de-DE" sz="1400" dirty="0"/>
          </a:p>
        </p:txBody>
      </p:sp>
      <p:pic>
        <p:nvPicPr>
          <p:cNvPr id="6" name="Grafik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95288" y="225425"/>
            <a:ext cx="3365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eck 6"/>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8" name="Rechteck 7"/>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 name="Textfeld 8"/>
          <p:cNvSpPr txBox="1">
            <a:spLocks noChangeArrowheads="1"/>
          </p:cNvSpPr>
          <p:nvPr userDrawn="1"/>
        </p:nvSpPr>
        <p:spPr bwMode="auto">
          <a:xfrm>
            <a:off x="503238" y="6616700"/>
            <a:ext cx="8389937" cy="22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a:t>
            </a:r>
            <a:r>
              <a:rPr lang="de-DE" sz="900" dirty="0" smtClean="0">
                <a:solidFill>
                  <a:schemeClr val="bg1"/>
                </a:solidFill>
                <a:cs typeface="+mn-cs"/>
              </a:rPr>
              <a:t>			http</a:t>
            </a:r>
            <a:r>
              <a:rPr lang="de-DE" sz="900" dirty="0">
                <a:solidFill>
                  <a:schemeClr val="bg1"/>
                </a:solidFill>
                <a:cs typeface="+mn-cs"/>
              </a:rPr>
              <a:t>://</a:t>
            </a:r>
            <a:r>
              <a:rPr lang="de-DE" sz="900" dirty="0" smtClean="0">
                <a:solidFill>
                  <a:schemeClr val="bg1"/>
                </a:solidFill>
                <a:cs typeface="+mn-cs"/>
              </a:rPr>
              <a:t>www.bkk-dv.de </a:t>
            </a:r>
            <a:r>
              <a:rPr lang="de-DE" sz="900" baseline="0" dirty="0" smtClean="0">
                <a:solidFill>
                  <a:schemeClr val="bg1"/>
                </a:solidFill>
                <a:cs typeface="+mn-cs"/>
              </a:rPr>
              <a:t>       </a:t>
            </a:r>
            <a:r>
              <a:rPr lang="de-DE" sz="900" dirty="0" smtClean="0">
                <a:solidFill>
                  <a:schemeClr val="bg1"/>
                </a:solidFill>
                <a:cs typeface="+mn-cs"/>
              </a:rPr>
              <a:t> </a:t>
            </a:r>
            <a:fld id="{E076ECF2-ACCC-4935-91B9-06708182ADC6}"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cxnSp>
        <p:nvCxnSpPr>
          <p:cNvPr id="10" name="Gerade Verbindung 9"/>
          <p:cNvCxnSpPr/>
          <p:nvPr userDrawn="1"/>
        </p:nvCxnSpPr>
        <p:spPr>
          <a:xfrm>
            <a:off x="0" y="692150"/>
            <a:ext cx="9144000" cy="0"/>
          </a:xfrm>
          <a:prstGeom prst="line">
            <a:avLst/>
          </a:prstGeom>
          <a:ln w="9525">
            <a:solidFill>
              <a:srgbClr val="FDD205"/>
            </a:solidFill>
            <a:prstDash val="solid"/>
          </a:ln>
        </p:spPr>
        <p:style>
          <a:lnRef idx="1">
            <a:schemeClr val="accent1"/>
          </a:lnRef>
          <a:fillRef idx="0">
            <a:schemeClr val="accent1"/>
          </a:fillRef>
          <a:effectRef idx="0">
            <a:schemeClr val="accent1"/>
          </a:effectRef>
          <a:fontRef idx="minor">
            <a:schemeClr val="tx1"/>
          </a:fontRef>
        </p:style>
      </p:cxnSp>
      <p:sp>
        <p:nvSpPr>
          <p:cNvPr id="29" name="Titel 1"/>
          <p:cNvSpPr>
            <a:spLocks noGrp="1"/>
          </p:cNvSpPr>
          <p:nvPr>
            <p:ph type="ctrTitle"/>
          </p:nvPr>
        </p:nvSpPr>
        <p:spPr>
          <a:xfrm>
            <a:off x="179512" y="836712"/>
            <a:ext cx="8784976" cy="1008112"/>
          </a:xfrm>
          <a:noFill/>
        </p:spPr>
        <p:txBody>
          <a:bodyPr lIns="360000">
            <a:noAutofit/>
          </a:bodyPr>
          <a:lstStyle>
            <a:lvl1pPr algn="l">
              <a:defRPr sz="4000">
                <a:solidFill>
                  <a:schemeClr val="bg1">
                    <a:lumMod val="50000"/>
                  </a:schemeClr>
                </a:solidFill>
              </a:defRPr>
            </a:lvl1pPr>
          </a:lstStyle>
          <a:p>
            <a:r>
              <a:rPr lang="de-DE" smtClean="0"/>
              <a:t>Titelmasterformat durch Klicken bearbeiten</a:t>
            </a:r>
            <a:endParaRPr lang="de-DE" dirty="0"/>
          </a:p>
        </p:txBody>
      </p:sp>
      <p:sp>
        <p:nvSpPr>
          <p:cNvPr id="30" name="Inhaltsplatzhalter 2"/>
          <p:cNvSpPr>
            <a:spLocks noGrp="1"/>
          </p:cNvSpPr>
          <p:nvPr>
            <p:ph idx="13"/>
          </p:nvPr>
        </p:nvSpPr>
        <p:spPr>
          <a:xfrm>
            <a:off x="179512" y="1988840"/>
            <a:ext cx="8784976" cy="4464496"/>
          </a:xfrm>
        </p:spPr>
        <p:txBody>
          <a:bodyPr lIns="360000"/>
          <a:lstStyle>
            <a:lvl1pPr>
              <a:buClr>
                <a:srgbClr val="FDD205"/>
              </a:buClr>
              <a:defRPr sz="2400">
                <a:solidFill>
                  <a:schemeClr val="bg1">
                    <a:lumMod val="50000"/>
                  </a:schemeClr>
                </a:solidFill>
              </a:defRPr>
            </a:lvl1pPr>
            <a:lvl2pPr>
              <a:buClr>
                <a:srgbClr val="FDD205"/>
              </a:buClr>
              <a:defRPr sz="2000">
                <a:solidFill>
                  <a:schemeClr val="bg1">
                    <a:lumMod val="50000"/>
                  </a:schemeClr>
                </a:solidFill>
              </a:defRPr>
            </a:lvl2pPr>
            <a:lvl3pPr>
              <a:buClr>
                <a:srgbClr val="FDD205"/>
              </a:buClr>
              <a:defRPr sz="1800">
                <a:solidFill>
                  <a:schemeClr val="bg1">
                    <a:lumMod val="50000"/>
                  </a:schemeClr>
                </a:solidFill>
              </a:defRPr>
            </a:lvl3pPr>
            <a:lvl4pPr>
              <a:buClr>
                <a:srgbClr val="FDD205"/>
              </a:buClr>
              <a:defRPr sz="1600">
                <a:solidFill>
                  <a:schemeClr val="bg1">
                    <a:lumMod val="50000"/>
                  </a:schemeClr>
                </a:solidFill>
              </a:defRPr>
            </a:lvl4pPr>
            <a:lvl5pPr>
              <a:buClr>
                <a:srgbClr val="FDD205"/>
              </a:buClr>
              <a:defRPr sz="1600">
                <a:solidFill>
                  <a:schemeClr val="bg1">
                    <a:lumMod val="50000"/>
                  </a:schemeClr>
                </a:solidFill>
              </a:defRPr>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331531478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Abschnitts-&#10;überschrift">
    <p:spTree>
      <p:nvGrpSpPr>
        <p:cNvPr id="1" name=""/>
        <p:cNvGrpSpPr/>
        <p:nvPr/>
      </p:nvGrpSpPr>
      <p:grpSpPr>
        <a:xfrm>
          <a:off x="0" y="0"/>
          <a:ext cx="0" cy="0"/>
          <a:chOff x="0" y="0"/>
          <a:chExt cx="0" cy="0"/>
        </a:xfrm>
      </p:grpSpPr>
      <p:sp>
        <p:nvSpPr>
          <p:cNvPr id="4" name="Untertitel 2"/>
          <p:cNvSpPr txBox="1">
            <a:spLocks/>
          </p:cNvSpPr>
          <p:nvPr userDrawn="1"/>
        </p:nvSpPr>
        <p:spPr bwMode="auto">
          <a:xfrm>
            <a:off x="757238" y="225425"/>
            <a:ext cx="2232025"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1400" dirty="0" smtClean="0"/>
              <a:t>Bewegung</a:t>
            </a:r>
            <a:endParaRPr lang="de-DE" sz="1400" dirty="0"/>
          </a:p>
        </p:txBody>
      </p:sp>
      <p:pic>
        <p:nvPicPr>
          <p:cNvPr id="5" name="Grafik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288" y="220663"/>
            <a:ext cx="40005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02625" y="115888"/>
            <a:ext cx="4460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eck 6"/>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8" name="Rechteck 7"/>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 name="Textfeld 8"/>
          <p:cNvSpPr txBox="1">
            <a:spLocks noChangeArrowheads="1"/>
          </p:cNvSpPr>
          <p:nvPr userDrawn="1"/>
        </p:nvSpPr>
        <p:spPr bwMode="auto">
          <a:xfrm>
            <a:off x="503238" y="6616700"/>
            <a:ext cx="8389937" cy="22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a:t>
            </a:r>
            <a:r>
              <a:rPr lang="de-DE" sz="900">
                <a:solidFill>
                  <a:schemeClr val="bg1"/>
                </a:solidFill>
                <a:cs typeface="+mn-cs"/>
              </a:rPr>
              <a:t>	</a:t>
            </a:r>
            <a:r>
              <a:rPr lang="de-DE" sz="900" smtClean="0">
                <a:solidFill>
                  <a:schemeClr val="bg1"/>
                </a:solidFill>
                <a:cs typeface="+mn-cs"/>
              </a:rPr>
              <a:t>			http</a:t>
            </a:r>
            <a:r>
              <a:rPr lang="de-DE" sz="900" dirty="0">
                <a:solidFill>
                  <a:schemeClr val="bg1"/>
                </a:solidFill>
                <a:cs typeface="+mn-cs"/>
              </a:rPr>
              <a:t>://</a:t>
            </a:r>
            <a:r>
              <a:rPr lang="de-DE" sz="900" dirty="0" smtClean="0">
                <a:solidFill>
                  <a:schemeClr val="bg1"/>
                </a:solidFill>
                <a:cs typeface="+mn-cs"/>
              </a:rPr>
              <a:t>www.bkk-dv.de</a:t>
            </a:r>
            <a:r>
              <a:rPr lang="de-DE" sz="900" baseline="0" dirty="0" smtClean="0">
                <a:solidFill>
                  <a:schemeClr val="bg1"/>
                </a:solidFill>
                <a:cs typeface="+mn-cs"/>
              </a:rPr>
              <a:t>        </a:t>
            </a:r>
            <a:r>
              <a:rPr lang="de-DE" sz="900" dirty="0" smtClean="0">
                <a:solidFill>
                  <a:schemeClr val="bg1"/>
                </a:solidFill>
                <a:cs typeface="+mn-cs"/>
              </a:rPr>
              <a:t> </a:t>
            </a:r>
            <a:fld id="{F12CF17A-3B20-46C9-94AE-4FA37FD4F411}"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pic>
        <p:nvPicPr>
          <p:cNvPr id="10" name="Grafik 13"/>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343650" y="4149725"/>
            <a:ext cx="3052763"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Gerade Verbindung 10"/>
          <p:cNvCxnSpPr/>
          <p:nvPr userDrawn="1"/>
        </p:nvCxnSpPr>
        <p:spPr>
          <a:xfrm>
            <a:off x="0" y="692150"/>
            <a:ext cx="9144000" cy="0"/>
          </a:xfrm>
          <a:prstGeom prst="line">
            <a:avLst/>
          </a:prstGeom>
          <a:ln w="9525">
            <a:solidFill>
              <a:srgbClr val="FDD205"/>
            </a:solidFill>
            <a:prstDash val="solid"/>
          </a:ln>
        </p:spPr>
        <p:style>
          <a:lnRef idx="1">
            <a:schemeClr val="accent1"/>
          </a:lnRef>
          <a:fillRef idx="0">
            <a:schemeClr val="accent1"/>
          </a:fillRef>
          <a:effectRef idx="0">
            <a:schemeClr val="accent1"/>
          </a:effectRef>
          <a:fontRef idx="minor">
            <a:schemeClr val="tx1"/>
          </a:fontRef>
        </p:style>
      </p:cxnSp>
      <p:sp>
        <p:nvSpPr>
          <p:cNvPr id="29" name="Titel 1"/>
          <p:cNvSpPr>
            <a:spLocks noGrp="1"/>
          </p:cNvSpPr>
          <p:nvPr>
            <p:ph type="ctrTitle"/>
          </p:nvPr>
        </p:nvSpPr>
        <p:spPr>
          <a:xfrm>
            <a:off x="179512" y="836712"/>
            <a:ext cx="8784976" cy="1008112"/>
          </a:xfrm>
          <a:noFill/>
        </p:spPr>
        <p:txBody>
          <a:bodyPr lIns="360000">
            <a:noAutofit/>
          </a:bodyPr>
          <a:lstStyle>
            <a:lvl1pPr algn="l">
              <a:defRPr sz="4000">
                <a:solidFill>
                  <a:schemeClr val="bg1">
                    <a:lumMod val="50000"/>
                  </a:schemeClr>
                </a:solidFill>
              </a:defRPr>
            </a:lvl1pPr>
          </a:lstStyle>
          <a:p>
            <a:r>
              <a:rPr lang="de-DE" smtClean="0"/>
              <a:t>Titelmasterformat durch Klicken bearbeiten</a:t>
            </a:r>
            <a:endParaRPr lang="de-DE" dirty="0"/>
          </a:p>
        </p:txBody>
      </p:sp>
      <p:sp>
        <p:nvSpPr>
          <p:cNvPr id="30" name="Inhaltsplatzhalter 2"/>
          <p:cNvSpPr>
            <a:spLocks noGrp="1"/>
          </p:cNvSpPr>
          <p:nvPr>
            <p:ph idx="13"/>
          </p:nvPr>
        </p:nvSpPr>
        <p:spPr>
          <a:xfrm>
            <a:off x="179512" y="1988840"/>
            <a:ext cx="8784976" cy="4464496"/>
          </a:xfrm>
        </p:spPr>
        <p:txBody>
          <a:bodyPr lIns="360000"/>
          <a:lstStyle>
            <a:lvl1pPr>
              <a:buClr>
                <a:srgbClr val="FDD205"/>
              </a:buClr>
              <a:defRPr sz="2400">
                <a:solidFill>
                  <a:schemeClr val="bg1">
                    <a:lumMod val="50000"/>
                  </a:schemeClr>
                </a:solidFill>
              </a:defRPr>
            </a:lvl1pPr>
            <a:lvl2pPr>
              <a:buClr>
                <a:srgbClr val="FDD205"/>
              </a:buClr>
              <a:defRPr sz="2000">
                <a:solidFill>
                  <a:schemeClr val="bg1">
                    <a:lumMod val="50000"/>
                  </a:schemeClr>
                </a:solidFill>
              </a:defRPr>
            </a:lvl2pPr>
            <a:lvl3pPr>
              <a:buClr>
                <a:srgbClr val="FDD205"/>
              </a:buClr>
              <a:defRPr sz="1800">
                <a:solidFill>
                  <a:schemeClr val="bg1">
                    <a:lumMod val="50000"/>
                  </a:schemeClr>
                </a:solidFill>
              </a:defRPr>
            </a:lvl3pPr>
            <a:lvl4pPr>
              <a:buClr>
                <a:srgbClr val="FDD205"/>
              </a:buClr>
              <a:defRPr sz="1600">
                <a:solidFill>
                  <a:schemeClr val="bg1">
                    <a:lumMod val="50000"/>
                  </a:schemeClr>
                </a:solidFill>
              </a:defRPr>
            </a:lvl4pPr>
            <a:lvl5pPr>
              <a:buClr>
                <a:srgbClr val="FDD205"/>
              </a:buClr>
              <a:defRPr sz="1600">
                <a:solidFill>
                  <a:schemeClr val="bg1">
                    <a:lumMod val="50000"/>
                  </a:schemeClr>
                </a:solidFill>
              </a:defRPr>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297101236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Titelfolie">
    <p:spTree>
      <p:nvGrpSpPr>
        <p:cNvPr id="1" name=""/>
        <p:cNvGrpSpPr/>
        <p:nvPr/>
      </p:nvGrpSpPr>
      <p:grpSpPr>
        <a:xfrm>
          <a:off x="0" y="0"/>
          <a:ext cx="0" cy="0"/>
          <a:chOff x="0" y="0"/>
          <a:chExt cx="0" cy="0"/>
        </a:xfrm>
      </p:grpSpPr>
      <p:pic>
        <p:nvPicPr>
          <p:cNvPr id="3" name="Grafik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72450" y="242888"/>
            <a:ext cx="5762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Untertitel 2"/>
          <p:cNvSpPr txBox="1">
            <a:spLocks/>
          </p:cNvSpPr>
          <p:nvPr userDrawn="1"/>
        </p:nvSpPr>
        <p:spPr bwMode="auto">
          <a:xfrm>
            <a:off x="1058863" y="311150"/>
            <a:ext cx="30813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2400" dirty="0" smtClean="0"/>
              <a:t>Bewegung</a:t>
            </a:r>
            <a:endParaRPr lang="de-DE" sz="2400" dirty="0"/>
          </a:p>
        </p:txBody>
      </p:sp>
      <p:pic>
        <p:nvPicPr>
          <p:cNvPr id="5" name="Grafik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0538" y="347663"/>
            <a:ext cx="55245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l="1164" t="5052" r="648" b="5278"/>
          <a:stretch>
            <a:fillRect/>
          </a:stretch>
        </p:blipFill>
        <p:spPr bwMode="auto">
          <a:xfrm>
            <a:off x="0" y="1030288"/>
            <a:ext cx="9144000" cy="5567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8" name="Rechteck 7"/>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 name="Textfeld 8"/>
          <p:cNvSpPr txBox="1">
            <a:spLocks noChangeArrowheads="1"/>
          </p:cNvSpPr>
          <p:nvPr userDrawn="1"/>
        </p:nvSpPr>
        <p:spPr bwMode="auto">
          <a:xfrm>
            <a:off x="503238" y="6616700"/>
            <a:ext cx="8389937" cy="22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a:t>
            </a:r>
            <a:r>
              <a:rPr lang="de-DE" sz="900" dirty="0" smtClean="0">
                <a:solidFill>
                  <a:schemeClr val="bg1"/>
                </a:solidFill>
                <a:cs typeface="+mn-cs"/>
              </a:rPr>
              <a:t>			http</a:t>
            </a:r>
            <a:r>
              <a:rPr lang="de-DE" sz="900" dirty="0">
                <a:solidFill>
                  <a:schemeClr val="bg1"/>
                </a:solidFill>
                <a:cs typeface="+mn-cs"/>
              </a:rPr>
              <a:t>://</a:t>
            </a:r>
            <a:r>
              <a:rPr lang="de-DE" sz="900" dirty="0" smtClean="0">
                <a:solidFill>
                  <a:schemeClr val="bg1"/>
                </a:solidFill>
                <a:cs typeface="+mn-cs"/>
              </a:rPr>
              <a:t>www.bkk-dv.de</a:t>
            </a:r>
            <a:r>
              <a:rPr lang="de-DE" sz="900" baseline="0" dirty="0" smtClean="0">
                <a:solidFill>
                  <a:schemeClr val="bg1"/>
                </a:solidFill>
                <a:cs typeface="+mn-cs"/>
              </a:rPr>
              <a:t>         </a:t>
            </a:r>
            <a:fld id="{B28DA07B-4B12-4FEC-9C08-307CA3B3BC31}"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pic>
        <p:nvPicPr>
          <p:cNvPr id="10" name="Grafik 13"/>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79388" y="4437063"/>
            <a:ext cx="2952750"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itel 1"/>
          <p:cNvSpPr>
            <a:spLocks noGrp="1"/>
          </p:cNvSpPr>
          <p:nvPr>
            <p:ph type="ctrTitle"/>
          </p:nvPr>
        </p:nvSpPr>
        <p:spPr>
          <a:xfrm>
            <a:off x="0" y="2751063"/>
            <a:ext cx="6084168" cy="1470025"/>
          </a:xfrm>
          <a:solidFill>
            <a:srgbClr val="FDD205">
              <a:alpha val="91000"/>
            </a:srgbClr>
          </a:solidFill>
        </p:spPr>
        <p:txBody>
          <a:bodyPr lIns="360000">
            <a:normAutofit/>
          </a:bodyPr>
          <a:lstStyle>
            <a:lvl1pPr algn="l">
              <a:defRPr sz="3200" baseline="0">
                <a:solidFill>
                  <a:schemeClr val="bg1"/>
                </a:solidFill>
              </a:defRPr>
            </a:lvl1pPr>
          </a:lstStyle>
          <a:p>
            <a:r>
              <a:rPr lang="de-DE" dirty="0" smtClean="0"/>
              <a:t>Titelmasterformat durch Klicken bearbeiten</a:t>
            </a:r>
            <a:endParaRPr lang="de-DE" dirty="0"/>
          </a:p>
        </p:txBody>
      </p:sp>
    </p:spTree>
    <p:extLst>
      <p:ext uri="{BB962C8B-B14F-4D97-AF65-F5344CB8AC3E}">
        <p14:creationId xmlns:p14="http://schemas.microsoft.com/office/powerpoint/2010/main" val="41780325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Abschnitts-&#10;überschrift">
    <p:spTree>
      <p:nvGrpSpPr>
        <p:cNvPr id="1" name=""/>
        <p:cNvGrpSpPr/>
        <p:nvPr/>
      </p:nvGrpSpPr>
      <p:grpSpPr>
        <a:xfrm>
          <a:off x="0" y="0"/>
          <a:ext cx="0" cy="0"/>
          <a:chOff x="0" y="0"/>
          <a:chExt cx="0" cy="0"/>
        </a:xfrm>
      </p:grpSpPr>
      <p:sp>
        <p:nvSpPr>
          <p:cNvPr id="3" name="Rechteck 2"/>
          <p:cNvSpPr/>
          <p:nvPr userDrawn="1"/>
        </p:nvSpPr>
        <p:spPr>
          <a:xfrm>
            <a:off x="0" y="1052513"/>
            <a:ext cx="9144000" cy="5775325"/>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pic>
        <p:nvPicPr>
          <p:cNvPr id="4" name="Grafik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72450" y="242888"/>
            <a:ext cx="5762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824538" y="4437063"/>
            <a:ext cx="2951162"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7" name="Textfeld 6"/>
          <p:cNvSpPr txBox="1">
            <a:spLocks noChangeArrowheads="1"/>
          </p:cNvSpPr>
          <p:nvPr userDrawn="1"/>
        </p:nvSpPr>
        <p:spPr bwMode="auto">
          <a:xfrm>
            <a:off x="503238" y="6616700"/>
            <a:ext cx="8389937" cy="22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a:t>
            </a:r>
            <a:r>
              <a:rPr lang="de-DE" sz="900" dirty="0" smtClean="0">
                <a:solidFill>
                  <a:schemeClr val="bg1"/>
                </a:solidFill>
                <a:cs typeface="+mn-cs"/>
              </a:rPr>
              <a:t>			http</a:t>
            </a:r>
            <a:r>
              <a:rPr lang="de-DE" sz="900" dirty="0">
                <a:solidFill>
                  <a:schemeClr val="bg1"/>
                </a:solidFill>
                <a:cs typeface="+mn-cs"/>
              </a:rPr>
              <a:t>://</a:t>
            </a:r>
            <a:r>
              <a:rPr lang="de-DE" sz="900" dirty="0" smtClean="0">
                <a:solidFill>
                  <a:schemeClr val="bg1"/>
                </a:solidFill>
                <a:cs typeface="+mn-cs"/>
              </a:rPr>
              <a:t>www.bkk-dv.de </a:t>
            </a:r>
            <a:r>
              <a:rPr lang="de-DE" sz="900" baseline="0" dirty="0" smtClean="0">
                <a:solidFill>
                  <a:schemeClr val="bg1"/>
                </a:solidFill>
                <a:cs typeface="+mn-cs"/>
              </a:rPr>
              <a:t>        </a:t>
            </a:r>
            <a:fld id="{70C86ED1-D5D0-4AF8-954E-C6DB1196E0F5}"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sp>
        <p:nvSpPr>
          <p:cNvPr id="8" name="Untertitel 2"/>
          <p:cNvSpPr txBox="1">
            <a:spLocks/>
          </p:cNvSpPr>
          <p:nvPr userDrawn="1"/>
        </p:nvSpPr>
        <p:spPr bwMode="auto">
          <a:xfrm>
            <a:off x="1058863" y="311150"/>
            <a:ext cx="30813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2400" dirty="0" smtClean="0"/>
              <a:t>Bewegung</a:t>
            </a:r>
            <a:endParaRPr lang="de-DE" sz="2400" dirty="0"/>
          </a:p>
        </p:txBody>
      </p:sp>
      <p:pic>
        <p:nvPicPr>
          <p:cNvPr id="9" name="Grafik 12"/>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90538" y="347663"/>
            <a:ext cx="55245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el 1"/>
          <p:cNvSpPr>
            <a:spLocks noGrp="1"/>
          </p:cNvSpPr>
          <p:nvPr>
            <p:ph type="ctrTitle"/>
          </p:nvPr>
        </p:nvSpPr>
        <p:spPr>
          <a:xfrm>
            <a:off x="0" y="2751063"/>
            <a:ext cx="7772400" cy="1470025"/>
          </a:xfrm>
          <a:solidFill>
            <a:schemeClr val="bg1"/>
          </a:solidFill>
        </p:spPr>
        <p:txBody>
          <a:bodyPr lIns="360000">
            <a:normAutofit/>
          </a:bodyPr>
          <a:lstStyle>
            <a:lvl1pPr algn="l">
              <a:defRPr sz="3200">
                <a:solidFill>
                  <a:srgbClr val="918F90"/>
                </a:solidFill>
              </a:defRPr>
            </a:lvl1pPr>
          </a:lstStyle>
          <a:p>
            <a:r>
              <a:rPr lang="de-DE" smtClean="0"/>
              <a:t>Titelmasterformat durch Klicken bearbeiten</a:t>
            </a:r>
            <a:endParaRPr lang="de-DE" dirty="0"/>
          </a:p>
        </p:txBody>
      </p:sp>
    </p:spTree>
    <p:extLst>
      <p:ext uri="{BB962C8B-B14F-4D97-AF65-F5344CB8AC3E}">
        <p14:creationId xmlns:p14="http://schemas.microsoft.com/office/powerpoint/2010/main" val="2089489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bschnitts-&#10;überschrift">
    <p:spTree>
      <p:nvGrpSpPr>
        <p:cNvPr id="1" name=""/>
        <p:cNvGrpSpPr/>
        <p:nvPr/>
      </p:nvGrpSpPr>
      <p:grpSpPr>
        <a:xfrm>
          <a:off x="0" y="0"/>
          <a:ext cx="0" cy="0"/>
          <a:chOff x="0" y="0"/>
          <a:chExt cx="0" cy="0"/>
        </a:xfrm>
      </p:grpSpPr>
      <p:sp>
        <p:nvSpPr>
          <p:cNvPr id="4" name="Untertitel 2"/>
          <p:cNvSpPr txBox="1">
            <a:spLocks/>
          </p:cNvSpPr>
          <p:nvPr userDrawn="1"/>
        </p:nvSpPr>
        <p:spPr bwMode="auto">
          <a:xfrm>
            <a:off x="757238" y="225425"/>
            <a:ext cx="2232025"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1400" dirty="0" smtClean="0"/>
              <a:t>Bewegung</a:t>
            </a:r>
            <a:endParaRPr lang="de-DE" sz="1400" dirty="0"/>
          </a:p>
        </p:txBody>
      </p:sp>
      <p:pic>
        <p:nvPicPr>
          <p:cNvPr id="5" name="Grafik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288" y="220663"/>
            <a:ext cx="40005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02625" y="115888"/>
            <a:ext cx="4460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eck 6"/>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8" name="Rechteck 7"/>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 name="Textfeld 8"/>
          <p:cNvSpPr txBox="1">
            <a:spLocks noChangeArrowheads="1"/>
          </p:cNvSpPr>
          <p:nvPr userDrawn="1"/>
        </p:nvSpPr>
        <p:spPr bwMode="auto">
          <a:xfrm>
            <a:off x="503238" y="6616700"/>
            <a:ext cx="8389937" cy="22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a:t>
            </a:r>
            <a:r>
              <a:rPr lang="de-DE" sz="900" dirty="0" smtClean="0">
                <a:solidFill>
                  <a:schemeClr val="bg1"/>
                </a:solidFill>
                <a:cs typeface="+mn-cs"/>
              </a:rPr>
              <a:t>			http</a:t>
            </a:r>
            <a:r>
              <a:rPr lang="de-DE" sz="900" dirty="0">
                <a:solidFill>
                  <a:schemeClr val="bg1"/>
                </a:solidFill>
                <a:cs typeface="+mn-cs"/>
              </a:rPr>
              <a:t>://</a:t>
            </a:r>
            <a:r>
              <a:rPr lang="de-DE" sz="900" dirty="0" smtClean="0">
                <a:solidFill>
                  <a:schemeClr val="bg1"/>
                </a:solidFill>
                <a:cs typeface="+mn-cs"/>
              </a:rPr>
              <a:t>www.bkk-dv.de</a:t>
            </a:r>
            <a:r>
              <a:rPr lang="de-DE" sz="900" baseline="0" dirty="0" smtClean="0">
                <a:solidFill>
                  <a:schemeClr val="bg1"/>
                </a:solidFill>
                <a:cs typeface="+mn-cs"/>
              </a:rPr>
              <a:t>        </a:t>
            </a:r>
            <a:r>
              <a:rPr lang="de-DE" sz="900" dirty="0" smtClean="0">
                <a:solidFill>
                  <a:schemeClr val="bg1"/>
                </a:solidFill>
                <a:cs typeface="+mn-cs"/>
              </a:rPr>
              <a:t> </a:t>
            </a:r>
            <a:fld id="{F12CF17A-3B20-46C9-94AE-4FA37FD4F411}"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pic>
        <p:nvPicPr>
          <p:cNvPr id="10" name="Grafik 13"/>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343650" y="4149725"/>
            <a:ext cx="3052763"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Gerade Verbindung 10"/>
          <p:cNvCxnSpPr/>
          <p:nvPr userDrawn="1"/>
        </p:nvCxnSpPr>
        <p:spPr>
          <a:xfrm>
            <a:off x="0" y="692150"/>
            <a:ext cx="9144000" cy="0"/>
          </a:xfrm>
          <a:prstGeom prst="line">
            <a:avLst/>
          </a:prstGeom>
          <a:ln w="9525">
            <a:solidFill>
              <a:srgbClr val="FDD205"/>
            </a:solidFill>
            <a:prstDash val="solid"/>
          </a:ln>
        </p:spPr>
        <p:style>
          <a:lnRef idx="1">
            <a:schemeClr val="accent1"/>
          </a:lnRef>
          <a:fillRef idx="0">
            <a:schemeClr val="accent1"/>
          </a:fillRef>
          <a:effectRef idx="0">
            <a:schemeClr val="accent1"/>
          </a:effectRef>
          <a:fontRef idx="minor">
            <a:schemeClr val="tx1"/>
          </a:fontRef>
        </p:style>
      </p:cxnSp>
      <p:sp>
        <p:nvSpPr>
          <p:cNvPr id="29" name="Titel 1"/>
          <p:cNvSpPr>
            <a:spLocks noGrp="1"/>
          </p:cNvSpPr>
          <p:nvPr>
            <p:ph type="ctrTitle"/>
          </p:nvPr>
        </p:nvSpPr>
        <p:spPr>
          <a:xfrm>
            <a:off x="179512" y="836712"/>
            <a:ext cx="8784976" cy="1008112"/>
          </a:xfrm>
          <a:noFill/>
        </p:spPr>
        <p:txBody>
          <a:bodyPr lIns="360000">
            <a:noAutofit/>
          </a:bodyPr>
          <a:lstStyle>
            <a:lvl1pPr algn="l">
              <a:defRPr sz="4000">
                <a:solidFill>
                  <a:schemeClr val="bg1">
                    <a:lumMod val="50000"/>
                  </a:schemeClr>
                </a:solidFill>
              </a:defRPr>
            </a:lvl1pPr>
          </a:lstStyle>
          <a:p>
            <a:r>
              <a:rPr lang="de-DE" smtClean="0"/>
              <a:t>Titelmasterformat durch Klicken bearbeiten</a:t>
            </a:r>
            <a:endParaRPr lang="de-DE" dirty="0"/>
          </a:p>
        </p:txBody>
      </p:sp>
      <p:sp>
        <p:nvSpPr>
          <p:cNvPr id="30" name="Inhaltsplatzhalter 2"/>
          <p:cNvSpPr>
            <a:spLocks noGrp="1"/>
          </p:cNvSpPr>
          <p:nvPr>
            <p:ph idx="13"/>
          </p:nvPr>
        </p:nvSpPr>
        <p:spPr>
          <a:xfrm>
            <a:off x="179512" y="1988840"/>
            <a:ext cx="8784976" cy="4464496"/>
          </a:xfrm>
        </p:spPr>
        <p:txBody>
          <a:bodyPr lIns="360000"/>
          <a:lstStyle>
            <a:lvl1pPr>
              <a:buClr>
                <a:srgbClr val="FDD205"/>
              </a:buClr>
              <a:defRPr sz="2400">
                <a:solidFill>
                  <a:schemeClr val="bg1">
                    <a:lumMod val="50000"/>
                  </a:schemeClr>
                </a:solidFill>
              </a:defRPr>
            </a:lvl1pPr>
            <a:lvl2pPr>
              <a:buClr>
                <a:srgbClr val="FDD205"/>
              </a:buClr>
              <a:defRPr sz="2000">
                <a:solidFill>
                  <a:schemeClr val="bg1">
                    <a:lumMod val="50000"/>
                  </a:schemeClr>
                </a:solidFill>
              </a:defRPr>
            </a:lvl2pPr>
            <a:lvl3pPr>
              <a:buClr>
                <a:srgbClr val="FDD205"/>
              </a:buClr>
              <a:defRPr sz="1800">
                <a:solidFill>
                  <a:schemeClr val="bg1">
                    <a:lumMod val="50000"/>
                  </a:schemeClr>
                </a:solidFill>
              </a:defRPr>
            </a:lvl3pPr>
            <a:lvl4pPr>
              <a:buClr>
                <a:srgbClr val="FDD205"/>
              </a:buClr>
              <a:defRPr sz="1600">
                <a:solidFill>
                  <a:schemeClr val="bg1">
                    <a:lumMod val="50000"/>
                  </a:schemeClr>
                </a:solidFill>
              </a:defRPr>
            </a:lvl4pPr>
            <a:lvl5pPr>
              <a:buClr>
                <a:srgbClr val="FDD205"/>
              </a:buClr>
              <a:defRPr sz="1600">
                <a:solidFill>
                  <a:schemeClr val="bg1">
                    <a:lumMod val="50000"/>
                  </a:schemeClr>
                </a:solidFill>
              </a:defRPr>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246159240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Abschnitts-&#10;überschrift">
    <p:spTree>
      <p:nvGrpSpPr>
        <p:cNvPr id="1" name=""/>
        <p:cNvGrpSpPr/>
        <p:nvPr/>
      </p:nvGrpSpPr>
      <p:grpSpPr>
        <a:xfrm>
          <a:off x="0" y="0"/>
          <a:ext cx="0" cy="0"/>
          <a:chOff x="0" y="0"/>
          <a:chExt cx="0" cy="0"/>
        </a:xfrm>
      </p:grpSpPr>
      <p:pic>
        <p:nvPicPr>
          <p:cNvPr id="4" name="Picture 2" descr="C:\Worx_Stefan\Projekte\zone35\BKK_Bilddatenbank\DVD_01\42-21583446.jpg"/>
          <p:cNvPicPr>
            <a:picLocks noChangeAspect="1" noChangeArrowheads="1"/>
          </p:cNvPicPr>
          <p:nvPr userDrawn="1"/>
        </p:nvPicPr>
        <p:blipFill>
          <a:blip r:embed="rId2">
            <a:extLst>
              <a:ext uri="{28A0092B-C50C-407E-A947-70E740481C1C}">
                <a14:useLocalDpi xmlns:a14="http://schemas.microsoft.com/office/drawing/2010/main" val="0"/>
              </a:ext>
            </a:extLst>
          </a:blip>
          <a:srcRect b="3246"/>
          <a:stretch>
            <a:fillRect/>
          </a:stretch>
        </p:blipFill>
        <p:spPr bwMode="auto">
          <a:xfrm>
            <a:off x="0" y="692150"/>
            <a:ext cx="914400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02625" y="115888"/>
            <a:ext cx="4460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7" name="Rechteck 6"/>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8" name="Textfeld 7"/>
          <p:cNvSpPr txBox="1">
            <a:spLocks noChangeArrowheads="1"/>
          </p:cNvSpPr>
          <p:nvPr userDrawn="1"/>
        </p:nvSpPr>
        <p:spPr bwMode="auto">
          <a:xfrm>
            <a:off x="503238" y="6616700"/>
            <a:ext cx="8389937" cy="22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a:t>
            </a:r>
            <a:r>
              <a:rPr lang="de-DE" sz="900" dirty="0" smtClean="0">
                <a:solidFill>
                  <a:schemeClr val="bg1"/>
                </a:solidFill>
                <a:cs typeface="+mn-cs"/>
              </a:rPr>
              <a:t>			http</a:t>
            </a:r>
            <a:r>
              <a:rPr lang="de-DE" sz="900" dirty="0">
                <a:solidFill>
                  <a:schemeClr val="bg1"/>
                </a:solidFill>
                <a:cs typeface="+mn-cs"/>
              </a:rPr>
              <a:t>://</a:t>
            </a:r>
            <a:r>
              <a:rPr lang="de-DE" sz="900" dirty="0" smtClean="0">
                <a:solidFill>
                  <a:schemeClr val="bg1"/>
                </a:solidFill>
                <a:cs typeface="+mn-cs"/>
              </a:rPr>
              <a:t>www.bkk-dv.de</a:t>
            </a:r>
            <a:r>
              <a:rPr lang="de-DE" sz="900" baseline="0" dirty="0" smtClean="0">
                <a:solidFill>
                  <a:schemeClr val="bg1"/>
                </a:solidFill>
                <a:cs typeface="+mn-cs"/>
              </a:rPr>
              <a:t>        </a:t>
            </a:r>
            <a:r>
              <a:rPr lang="de-DE" sz="900" dirty="0" smtClean="0">
                <a:solidFill>
                  <a:schemeClr val="bg1"/>
                </a:solidFill>
                <a:cs typeface="+mn-cs"/>
              </a:rPr>
              <a:t> </a:t>
            </a:r>
            <a:fld id="{F1AAA0BC-53F6-41AF-AFF1-0ED0039CFD55}"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cxnSp>
        <p:nvCxnSpPr>
          <p:cNvPr id="9" name="Gerade Verbindung 8"/>
          <p:cNvCxnSpPr/>
          <p:nvPr userDrawn="1"/>
        </p:nvCxnSpPr>
        <p:spPr>
          <a:xfrm>
            <a:off x="0" y="692150"/>
            <a:ext cx="9144000" cy="0"/>
          </a:xfrm>
          <a:prstGeom prst="line">
            <a:avLst/>
          </a:prstGeom>
          <a:ln w="9525">
            <a:solidFill>
              <a:srgbClr val="FDD205"/>
            </a:solidFill>
            <a:prstDash val="solid"/>
          </a:ln>
        </p:spPr>
        <p:style>
          <a:lnRef idx="1">
            <a:schemeClr val="accent1"/>
          </a:lnRef>
          <a:fillRef idx="0">
            <a:schemeClr val="accent1"/>
          </a:fillRef>
          <a:effectRef idx="0">
            <a:schemeClr val="accent1"/>
          </a:effectRef>
          <a:fontRef idx="minor">
            <a:schemeClr val="tx1"/>
          </a:fontRef>
        </p:style>
      </p:cxnSp>
      <p:sp>
        <p:nvSpPr>
          <p:cNvPr id="10" name="Untertitel 2"/>
          <p:cNvSpPr txBox="1">
            <a:spLocks/>
          </p:cNvSpPr>
          <p:nvPr userDrawn="1"/>
        </p:nvSpPr>
        <p:spPr bwMode="auto">
          <a:xfrm>
            <a:off x="757238" y="225425"/>
            <a:ext cx="2232025"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1400" dirty="0" smtClean="0"/>
              <a:t>Bewegung</a:t>
            </a:r>
            <a:endParaRPr lang="de-DE" sz="1400" dirty="0"/>
          </a:p>
        </p:txBody>
      </p:sp>
      <p:pic>
        <p:nvPicPr>
          <p:cNvPr id="13" name="Grafik 13"/>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95288" y="220663"/>
            <a:ext cx="40005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Inhaltsplatzhalter 2"/>
          <p:cNvSpPr>
            <a:spLocks noGrp="1"/>
          </p:cNvSpPr>
          <p:nvPr>
            <p:ph idx="11"/>
          </p:nvPr>
        </p:nvSpPr>
        <p:spPr>
          <a:xfrm>
            <a:off x="395536" y="2132856"/>
            <a:ext cx="6387648" cy="601573"/>
          </a:xfrm>
          <a:solidFill>
            <a:srgbClr val="FDD205">
              <a:alpha val="90000"/>
            </a:srgbClr>
          </a:solidFill>
        </p:spPr>
        <p:txBody>
          <a:bodyPr lIns="360000" tIns="144000">
            <a:noAutofit/>
          </a:bodyPr>
          <a:lstStyle>
            <a:lvl1pPr marL="0" indent="0">
              <a:buClr>
                <a:srgbClr val="FDD205"/>
              </a:buClr>
              <a:buFontTx/>
              <a:buNone/>
              <a:defRPr sz="2400" b="1">
                <a:solidFill>
                  <a:schemeClr val="bg1"/>
                </a:solidFill>
              </a:defRPr>
            </a:lvl1pPr>
            <a:lvl2pPr>
              <a:buClr>
                <a:srgbClr val="FDD205"/>
              </a:buClr>
              <a:defRPr sz="2000">
                <a:solidFill>
                  <a:schemeClr val="bg1">
                    <a:lumMod val="50000"/>
                  </a:schemeClr>
                </a:solidFill>
              </a:defRPr>
            </a:lvl2pPr>
            <a:lvl3pPr>
              <a:buClr>
                <a:srgbClr val="FDD205"/>
              </a:buClr>
              <a:defRPr sz="1800">
                <a:solidFill>
                  <a:schemeClr val="bg1">
                    <a:lumMod val="50000"/>
                  </a:schemeClr>
                </a:solidFill>
              </a:defRPr>
            </a:lvl3pPr>
            <a:lvl4pPr>
              <a:buClr>
                <a:srgbClr val="FDD205"/>
              </a:buClr>
              <a:defRPr sz="1600">
                <a:solidFill>
                  <a:schemeClr val="bg1">
                    <a:lumMod val="50000"/>
                  </a:schemeClr>
                </a:solidFill>
              </a:defRPr>
            </a:lvl4pPr>
            <a:lvl5pPr>
              <a:buClr>
                <a:srgbClr val="FDD205"/>
              </a:buClr>
              <a:defRPr sz="1600">
                <a:solidFill>
                  <a:schemeClr val="bg1">
                    <a:lumMod val="50000"/>
                  </a:schemeClr>
                </a:solidFill>
              </a:defRPr>
            </a:lvl5pPr>
            <a:lvl6pPr>
              <a:defRPr sz="2000"/>
            </a:lvl6pPr>
            <a:lvl7pPr>
              <a:defRPr sz="2000"/>
            </a:lvl7pPr>
            <a:lvl8pPr>
              <a:defRPr sz="2000"/>
            </a:lvl8pPr>
            <a:lvl9pPr>
              <a:defRPr sz="2000"/>
            </a:lvl9pPr>
          </a:lstStyle>
          <a:p>
            <a:pPr lvl="0"/>
            <a:r>
              <a:rPr lang="de-DE" smtClean="0"/>
              <a:t>Textmasterformat bearbeiten</a:t>
            </a:r>
          </a:p>
        </p:txBody>
      </p:sp>
      <p:sp>
        <p:nvSpPr>
          <p:cNvPr id="12" name="Inhaltsplatzhalter 2"/>
          <p:cNvSpPr>
            <a:spLocks noGrp="1"/>
          </p:cNvSpPr>
          <p:nvPr>
            <p:ph idx="1"/>
          </p:nvPr>
        </p:nvSpPr>
        <p:spPr>
          <a:xfrm>
            <a:off x="395536" y="2734430"/>
            <a:ext cx="6387648" cy="1918708"/>
          </a:xfrm>
          <a:solidFill>
            <a:schemeClr val="bg1">
              <a:lumMod val="50000"/>
              <a:alpha val="90000"/>
            </a:schemeClr>
          </a:solidFill>
        </p:spPr>
        <p:txBody>
          <a:bodyPr lIns="360000" tIns="144000"/>
          <a:lstStyle>
            <a:lvl1pPr>
              <a:buClr>
                <a:srgbClr val="FDD205"/>
              </a:buClr>
              <a:defRPr sz="2400">
                <a:solidFill>
                  <a:schemeClr val="bg1"/>
                </a:solidFill>
              </a:defRPr>
            </a:lvl1pPr>
            <a:lvl2pPr>
              <a:buClr>
                <a:srgbClr val="FDD205"/>
              </a:buClr>
              <a:defRPr sz="2000">
                <a:solidFill>
                  <a:schemeClr val="bg1"/>
                </a:solidFill>
              </a:defRPr>
            </a:lvl2pPr>
            <a:lvl3pPr>
              <a:buClr>
                <a:srgbClr val="FDD205"/>
              </a:buClr>
              <a:defRPr sz="1800">
                <a:solidFill>
                  <a:schemeClr val="bg1"/>
                </a:solidFill>
              </a:defRPr>
            </a:lvl3pPr>
            <a:lvl4pPr>
              <a:buClr>
                <a:srgbClr val="FDD205"/>
              </a:buClr>
              <a:defRPr sz="1600">
                <a:solidFill>
                  <a:schemeClr val="bg1"/>
                </a:solidFill>
              </a:defRPr>
            </a:lvl4pPr>
            <a:lvl5pPr>
              <a:buClr>
                <a:srgbClr val="FDD205"/>
              </a:buClr>
              <a:defRPr sz="1600">
                <a:solidFill>
                  <a:schemeClr val="bg1"/>
                </a:solidFill>
              </a:defRPr>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27628051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el und Inhalt">
    <p:spTree>
      <p:nvGrpSpPr>
        <p:cNvPr id="1" name=""/>
        <p:cNvGrpSpPr/>
        <p:nvPr/>
      </p:nvGrpSpPr>
      <p:grpSpPr>
        <a:xfrm>
          <a:off x="0" y="0"/>
          <a:ext cx="0" cy="0"/>
          <a:chOff x="0" y="0"/>
          <a:chExt cx="0" cy="0"/>
        </a:xfrm>
      </p:grpSpPr>
      <p:sp>
        <p:nvSpPr>
          <p:cNvPr id="5" name="Rechteck 4"/>
          <p:cNvSpPr/>
          <p:nvPr userDrawn="1"/>
        </p:nvSpPr>
        <p:spPr>
          <a:xfrm>
            <a:off x="4932363" y="696913"/>
            <a:ext cx="4211637" cy="5905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de-DE"/>
          </a:p>
        </p:txBody>
      </p:sp>
      <p:sp>
        <p:nvSpPr>
          <p:cNvPr id="6" name="Rechteck 5"/>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7" name="Rechteck 6"/>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8" name="Textfeld 7"/>
          <p:cNvSpPr txBox="1">
            <a:spLocks noChangeArrowheads="1"/>
          </p:cNvSpPr>
          <p:nvPr userDrawn="1"/>
        </p:nvSpPr>
        <p:spPr bwMode="auto">
          <a:xfrm>
            <a:off x="503238" y="6616700"/>
            <a:ext cx="8389937" cy="22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a:t>
            </a:r>
            <a:r>
              <a:rPr lang="de-DE" sz="900" dirty="0" smtClean="0">
                <a:solidFill>
                  <a:schemeClr val="bg1"/>
                </a:solidFill>
                <a:cs typeface="+mn-cs"/>
              </a:rPr>
              <a:t>			http</a:t>
            </a:r>
            <a:r>
              <a:rPr lang="de-DE" sz="900" dirty="0">
                <a:solidFill>
                  <a:schemeClr val="bg1"/>
                </a:solidFill>
                <a:cs typeface="+mn-cs"/>
              </a:rPr>
              <a:t>://</a:t>
            </a:r>
            <a:r>
              <a:rPr lang="de-DE" sz="900" dirty="0" smtClean="0">
                <a:solidFill>
                  <a:schemeClr val="bg1"/>
                </a:solidFill>
                <a:cs typeface="+mn-cs"/>
              </a:rPr>
              <a:t>www.bkk-dv.de </a:t>
            </a:r>
            <a:r>
              <a:rPr lang="de-DE" sz="900" baseline="0" dirty="0" smtClean="0">
                <a:solidFill>
                  <a:schemeClr val="bg1"/>
                </a:solidFill>
                <a:cs typeface="+mn-cs"/>
              </a:rPr>
              <a:t>        </a:t>
            </a:r>
            <a:fld id="{DFA9930D-D6DC-4895-A57B-0326F8509EE0}"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pic>
        <p:nvPicPr>
          <p:cNvPr id="9" name="Grafik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02625" y="115888"/>
            <a:ext cx="4460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Gerade Verbindung 9"/>
          <p:cNvCxnSpPr/>
          <p:nvPr userDrawn="1"/>
        </p:nvCxnSpPr>
        <p:spPr>
          <a:xfrm>
            <a:off x="0" y="692150"/>
            <a:ext cx="9144000" cy="0"/>
          </a:xfrm>
          <a:prstGeom prst="line">
            <a:avLst/>
          </a:prstGeom>
          <a:ln w="9525">
            <a:solidFill>
              <a:srgbClr val="FDD205"/>
            </a:solidFill>
            <a:prstDash val="solid"/>
          </a:ln>
        </p:spPr>
        <p:style>
          <a:lnRef idx="1">
            <a:schemeClr val="accent1"/>
          </a:lnRef>
          <a:fillRef idx="0">
            <a:schemeClr val="accent1"/>
          </a:fillRef>
          <a:effectRef idx="0">
            <a:schemeClr val="accent1"/>
          </a:effectRef>
          <a:fontRef idx="minor">
            <a:schemeClr val="tx1"/>
          </a:fontRef>
        </p:style>
      </p:cxnSp>
      <p:sp>
        <p:nvSpPr>
          <p:cNvPr id="11" name="Untertitel 2"/>
          <p:cNvSpPr txBox="1">
            <a:spLocks/>
          </p:cNvSpPr>
          <p:nvPr userDrawn="1"/>
        </p:nvSpPr>
        <p:spPr bwMode="auto">
          <a:xfrm>
            <a:off x="757238" y="225425"/>
            <a:ext cx="2232025"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1400" dirty="0" smtClean="0"/>
              <a:t>Bewegung</a:t>
            </a:r>
            <a:endParaRPr lang="de-DE" sz="1400" dirty="0"/>
          </a:p>
        </p:txBody>
      </p:sp>
      <p:pic>
        <p:nvPicPr>
          <p:cNvPr id="12" name="Grafik 1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5288" y="220663"/>
            <a:ext cx="40005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Inhaltsplatzhalter 2"/>
          <p:cNvSpPr>
            <a:spLocks noGrp="1"/>
          </p:cNvSpPr>
          <p:nvPr>
            <p:ph idx="1"/>
          </p:nvPr>
        </p:nvSpPr>
        <p:spPr>
          <a:xfrm>
            <a:off x="5220072" y="1052736"/>
            <a:ext cx="3671590" cy="5205041"/>
          </a:xfrm>
        </p:spPr>
        <p:txBody>
          <a:bodyPr/>
          <a:lstStyle>
            <a:lvl1pPr>
              <a:buClr>
                <a:srgbClr val="FDD205"/>
              </a:buClr>
              <a:defRPr sz="3200">
                <a:solidFill>
                  <a:schemeClr val="bg1">
                    <a:lumMod val="50000"/>
                  </a:schemeClr>
                </a:solidFill>
              </a:defRPr>
            </a:lvl1pPr>
            <a:lvl2pPr>
              <a:buClr>
                <a:srgbClr val="FDD205"/>
              </a:buClr>
              <a:defRPr sz="2800">
                <a:solidFill>
                  <a:schemeClr val="bg1">
                    <a:lumMod val="50000"/>
                  </a:schemeClr>
                </a:solidFill>
              </a:defRPr>
            </a:lvl2pPr>
            <a:lvl3pPr>
              <a:buClr>
                <a:srgbClr val="FDD205"/>
              </a:buClr>
              <a:defRPr sz="2400">
                <a:solidFill>
                  <a:schemeClr val="bg1">
                    <a:lumMod val="50000"/>
                  </a:schemeClr>
                </a:solidFill>
              </a:defRPr>
            </a:lvl3pPr>
            <a:lvl4pPr>
              <a:buClr>
                <a:srgbClr val="FDD205"/>
              </a:buClr>
              <a:defRPr sz="2000">
                <a:solidFill>
                  <a:schemeClr val="bg1">
                    <a:lumMod val="50000"/>
                  </a:schemeClr>
                </a:solidFill>
              </a:defRPr>
            </a:lvl4pPr>
            <a:lvl5pPr>
              <a:buClr>
                <a:srgbClr val="FDD205"/>
              </a:buClr>
              <a:defRPr sz="2000">
                <a:solidFill>
                  <a:schemeClr val="bg1">
                    <a:lumMod val="50000"/>
                  </a:schemeClr>
                </a:solidFill>
              </a:defRPr>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6" name="Untertitel 2"/>
          <p:cNvSpPr>
            <a:spLocks noGrp="1"/>
          </p:cNvSpPr>
          <p:nvPr>
            <p:ph type="subTitle" idx="10"/>
          </p:nvPr>
        </p:nvSpPr>
        <p:spPr>
          <a:xfrm>
            <a:off x="539552" y="5301208"/>
            <a:ext cx="3767699" cy="360040"/>
          </a:xfrm>
        </p:spPr>
        <p:txBody>
          <a:bodyPr>
            <a:normAutofit/>
          </a:bodyPr>
          <a:lstStyle>
            <a:lvl1pPr marL="0" indent="0" algn="ctr">
              <a:buNone/>
              <a:defRPr sz="11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DE" dirty="0"/>
          </a:p>
        </p:txBody>
      </p:sp>
      <p:sp>
        <p:nvSpPr>
          <p:cNvPr id="15" name="Bildplatzhalter 2"/>
          <p:cNvSpPr>
            <a:spLocks noGrp="1"/>
          </p:cNvSpPr>
          <p:nvPr>
            <p:ph type="pic" sz="quarter" idx="11"/>
          </p:nvPr>
        </p:nvSpPr>
        <p:spPr>
          <a:xfrm>
            <a:off x="732292" y="1052736"/>
            <a:ext cx="3335651" cy="4176464"/>
          </a:xfrm>
        </p:spPr>
        <p:txBody>
          <a:bodyPr rtlCol="0">
            <a:normAutofit/>
          </a:bodyPr>
          <a:lstStyle/>
          <a:p>
            <a:pPr lvl="0"/>
            <a:endParaRPr lang="de-DE" noProof="0" dirty="0"/>
          </a:p>
        </p:txBody>
      </p:sp>
    </p:spTree>
    <p:extLst>
      <p:ext uri="{BB962C8B-B14F-4D97-AF65-F5344CB8AC3E}">
        <p14:creationId xmlns:p14="http://schemas.microsoft.com/office/powerpoint/2010/main" val="163325897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pic>
        <p:nvPicPr>
          <p:cNvPr id="4" name="Picture 2" descr="C:\Users\cynthia\Desktop\A9R7A9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7050" y="1341438"/>
            <a:ext cx="3976688"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Gerade Verbindung 4"/>
          <p:cNvCxnSpPr/>
          <p:nvPr userDrawn="1"/>
        </p:nvCxnSpPr>
        <p:spPr>
          <a:xfrm>
            <a:off x="4932363" y="981075"/>
            <a:ext cx="0" cy="5327650"/>
          </a:xfrm>
          <a:prstGeom prst="line">
            <a:avLst/>
          </a:prstGeom>
          <a:ln>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6" name="Rechteck 5"/>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7" name="Rechteck 6"/>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8" name="Textfeld 7"/>
          <p:cNvSpPr txBox="1">
            <a:spLocks noChangeArrowheads="1"/>
          </p:cNvSpPr>
          <p:nvPr userDrawn="1"/>
        </p:nvSpPr>
        <p:spPr bwMode="auto">
          <a:xfrm>
            <a:off x="503238" y="6616700"/>
            <a:ext cx="8389937" cy="22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a:t>
            </a:r>
            <a:r>
              <a:rPr lang="de-DE" sz="900" dirty="0" smtClean="0">
                <a:solidFill>
                  <a:schemeClr val="bg1"/>
                </a:solidFill>
                <a:cs typeface="+mn-cs"/>
              </a:rPr>
              <a:t>			http</a:t>
            </a:r>
            <a:r>
              <a:rPr lang="de-DE" sz="900" dirty="0">
                <a:solidFill>
                  <a:schemeClr val="bg1"/>
                </a:solidFill>
                <a:cs typeface="+mn-cs"/>
              </a:rPr>
              <a:t>://</a:t>
            </a:r>
            <a:r>
              <a:rPr lang="de-DE" sz="900" dirty="0" smtClean="0">
                <a:solidFill>
                  <a:schemeClr val="bg1"/>
                </a:solidFill>
                <a:cs typeface="+mn-cs"/>
              </a:rPr>
              <a:t>www.bkk-dv.de </a:t>
            </a:r>
            <a:r>
              <a:rPr lang="de-DE" sz="900" baseline="0" dirty="0" smtClean="0">
                <a:solidFill>
                  <a:schemeClr val="bg1"/>
                </a:solidFill>
                <a:cs typeface="+mn-cs"/>
              </a:rPr>
              <a:t>       </a:t>
            </a:r>
            <a:r>
              <a:rPr lang="de-DE" sz="900" dirty="0" smtClean="0">
                <a:solidFill>
                  <a:schemeClr val="bg1"/>
                </a:solidFill>
                <a:cs typeface="+mn-cs"/>
              </a:rPr>
              <a:t> </a:t>
            </a:r>
            <a:fld id="{E542B38B-35E5-4A43-B857-B82B7E0239B6}"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pic>
        <p:nvPicPr>
          <p:cNvPr id="9" name="Grafik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02625" y="115888"/>
            <a:ext cx="4460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Gerade Verbindung 9"/>
          <p:cNvCxnSpPr/>
          <p:nvPr userDrawn="1"/>
        </p:nvCxnSpPr>
        <p:spPr>
          <a:xfrm>
            <a:off x="0" y="692150"/>
            <a:ext cx="9144000" cy="0"/>
          </a:xfrm>
          <a:prstGeom prst="line">
            <a:avLst/>
          </a:prstGeom>
          <a:ln w="9525">
            <a:solidFill>
              <a:srgbClr val="FDD205"/>
            </a:solidFill>
            <a:prstDash val="solid"/>
          </a:ln>
        </p:spPr>
        <p:style>
          <a:lnRef idx="1">
            <a:schemeClr val="accent1"/>
          </a:lnRef>
          <a:fillRef idx="0">
            <a:schemeClr val="accent1"/>
          </a:fillRef>
          <a:effectRef idx="0">
            <a:schemeClr val="accent1"/>
          </a:effectRef>
          <a:fontRef idx="minor">
            <a:schemeClr val="tx1"/>
          </a:fontRef>
        </p:style>
      </p:cxnSp>
      <p:sp>
        <p:nvSpPr>
          <p:cNvPr id="11" name="Untertitel 2"/>
          <p:cNvSpPr txBox="1">
            <a:spLocks/>
          </p:cNvSpPr>
          <p:nvPr userDrawn="1"/>
        </p:nvSpPr>
        <p:spPr bwMode="auto">
          <a:xfrm>
            <a:off x="757238" y="225425"/>
            <a:ext cx="2232025"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1400" dirty="0" smtClean="0"/>
              <a:t>Bewegung</a:t>
            </a:r>
            <a:endParaRPr lang="de-DE" sz="1400" dirty="0"/>
          </a:p>
        </p:txBody>
      </p:sp>
      <p:pic>
        <p:nvPicPr>
          <p:cNvPr id="12" name="Grafik 1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95288" y="220663"/>
            <a:ext cx="40005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Inhaltsplatzhalter 2"/>
          <p:cNvSpPr>
            <a:spLocks noGrp="1"/>
          </p:cNvSpPr>
          <p:nvPr>
            <p:ph idx="1"/>
          </p:nvPr>
        </p:nvSpPr>
        <p:spPr>
          <a:xfrm>
            <a:off x="5220072" y="1052736"/>
            <a:ext cx="3671590" cy="5205041"/>
          </a:xfrm>
        </p:spPr>
        <p:txBody>
          <a:bodyPr/>
          <a:lstStyle>
            <a:lvl1pPr>
              <a:buClr>
                <a:srgbClr val="FDD205"/>
              </a:buClr>
              <a:defRPr sz="3200">
                <a:solidFill>
                  <a:schemeClr val="bg1">
                    <a:lumMod val="50000"/>
                  </a:schemeClr>
                </a:solidFill>
              </a:defRPr>
            </a:lvl1pPr>
            <a:lvl2pPr>
              <a:buClr>
                <a:srgbClr val="FDD205"/>
              </a:buClr>
              <a:defRPr sz="2800">
                <a:solidFill>
                  <a:schemeClr val="bg1">
                    <a:lumMod val="50000"/>
                  </a:schemeClr>
                </a:solidFill>
              </a:defRPr>
            </a:lvl2pPr>
            <a:lvl3pPr>
              <a:buClr>
                <a:srgbClr val="FDD205"/>
              </a:buClr>
              <a:defRPr sz="2400">
                <a:solidFill>
                  <a:schemeClr val="bg1">
                    <a:lumMod val="50000"/>
                  </a:schemeClr>
                </a:solidFill>
              </a:defRPr>
            </a:lvl3pPr>
            <a:lvl4pPr>
              <a:buClr>
                <a:srgbClr val="FDD205"/>
              </a:buClr>
              <a:defRPr sz="2000">
                <a:solidFill>
                  <a:schemeClr val="bg1">
                    <a:lumMod val="50000"/>
                  </a:schemeClr>
                </a:solidFill>
              </a:defRPr>
            </a:lvl4pPr>
            <a:lvl5pPr>
              <a:buClr>
                <a:srgbClr val="FDD205"/>
              </a:buClr>
              <a:defRPr sz="2000">
                <a:solidFill>
                  <a:schemeClr val="bg1">
                    <a:lumMod val="50000"/>
                  </a:schemeClr>
                </a:solidFill>
              </a:defRPr>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30" name="Untertitel 2"/>
          <p:cNvSpPr>
            <a:spLocks noGrp="1"/>
          </p:cNvSpPr>
          <p:nvPr>
            <p:ph type="subTitle" idx="10"/>
          </p:nvPr>
        </p:nvSpPr>
        <p:spPr>
          <a:xfrm>
            <a:off x="539552" y="5301208"/>
            <a:ext cx="3767699" cy="360040"/>
          </a:xfrm>
        </p:spPr>
        <p:txBody>
          <a:bodyPr>
            <a:normAutofit/>
          </a:bodyPr>
          <a:lstStyle>
            <a:lvl1pPr marL="0" indent="0" algn="ctr">
              <a:buNone/>
              <a:defRPr sz="11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DE" dirty="0"/>
          </a:p>
        </p:txBody>
      </p:sp>
    </p:spTree>
    <p:extLst>
      <p:ext uri="{BB962C8B-B14F-4D97-AF65-F5344CB8AC3E}">
        <p14:creationId xmlns:p14="http://schemas.microsoft.com/office/powerpoint/2010/main" val="315738357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el und Inhalt">
    <p:spTree>
      <p:nvGrpSpPr>
        <p:cNvPr id="1" name=""/>
        <p:cNvGrpSpPr/>
        <p:nvPr/>
      </p:nvGrpSpPr>
      <p:grpSpPr>
        <a:xfrm>
          <a:off x="0" y="0"/>
          <a:ext cx="0" cy="0"/>
          <a:chOff x="0" y="0"/>
          <a:chExt cx="0" cy="0"/>
        </a:xfrm>
      </p:grpSpPr>
      <p:cxnSp>
        <p:nvCxnSpPr>
          <p:cNvPr id="4" name="Gerade Verbindung 3"/>
          <p:cNvCxnSpPr/>
          <p:nvPr userDrawn="1"/>
        </p:nvCxnSpPr>
        <p:spPr>
          <a:xfrm>
            <a:off x="4932363" y="981075"/>
            <a:ext cx="0" cy="5327650"/>
          </a:xfrm>
          <a:prstGeom prst="line">
            <a:avLst/>
          </a:prstGeom>
          <a:ln>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Rechteck 4"/>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6" name="Rechteck 5"/>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7" name="Textfeld 6"/>
          <p:cNvSpPr txBox="1">
            <a:spLocks noChangeArrowheads="1"/>
          </p:cNvSpPr>
          <p:nvPr userDrawn="1"/>
        </p:nvSpPr>
        <p:spPr bwMode="auto">
          <a:xfrm>
            <a:off x="503238" y="6616700"/>
            <a:ext cx="8389937" cy="22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a:t>
            </a:r>
            <a:r>
              <a:rPr lang="de-DE" sz="900" dirty="0" smtClean="0">
                <a:solidFill>
                  <a:schemeClr val="bg1"/>
                </a:solidFill>
                <a:cs typeface="+mn-cs"/>
              </a:rPr>
              <a:t>			http</a:t>
            </a:r>
            <a:r>
              <a:rPr lang="de-DE" sz="900" dirty="0">
                <a:solidFill>
                  <a:schemeClr val="bg1"/>
                </a:solidFill>
                <a:cs typeface="+mn-cs"/>
              </a:rPr>
              <a:t>://</a:t>
            </a:r>
            <a:r>
              <a:rPr lang="de-DE" sz="900" dirty="0" smtClean="0">
                <a:solidFill>
                  <a:schemeClr val="bg1"/>
                </a:solidFill>
                <a:cs typeface="+mn-cs"/>
              </a:rPr>
              <a:t>www.bkk-dv.de</a:t>
            </a:r>
            <a:r>
              <a:rPr lang="de-DE" sz="900" baseline="0" dirty="0" smtClean="0">
                <a:solidFill>
                  <a:schemeClr val="bg1"/>
                </a:solidFill>
                <a:cs typeface="+mn-cs"/>
              </a:rPr>
              <a:t>        </a:t>
            </a:r>
            <a:r>
              <a:rPr lang="de-DE" sz="900" dirty="0" smtClean="0">
                <a:solidFill>
                  <a:schemeClr val="bg1"/>
                </a:solidFill>
                <a:cs typeface="+mn-cs"/>
              </a:rPr>
              <a:t> </a:t>
            </a:r>
            <a:fld id="{5D36CC15-B607-46F5-AA81-860C69C53659}"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pic>
        <p:nvPicPr>
          <p:cNvPr id="8" name="Grafik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02625" y="115888"/>
            <a:ext cx="4460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Gerade Verbindung 8"/>
          <p:cNvCxnSpPr/>
          <p:nvPr userDrawn="1"/>
        </p:nvCxnSpPr>
        <p:spPr>
          <a:xfrm>
            <a:off x="0" y="692150"/>
            <a:ext cx="9144000" cy="0"/>
          </a:xfrm>
          <a:prstGeom prst="line">
            <a:avLst/>
          </a:prstGeom>
          <a:ln w="9525">
            <a:solidFill>
              <a:srgbClr val="FDD205"/>
            </a:solidFill>
            <a:prstDash val="solid"/>
          </a:ln>
        </p:spPr>
        <p:style>
          <a:lnRef idx="1">
            <a:schemeClr val="accent1"/>
          </a:lnRef>
          <a:fillRef idx="0">
            <a:schemeClr val="accent1"/>
          </a:fillRef>
          <a:effectRef idx="0">
            <a:schemeClr val="accent1"/>
          </a:effectRef>
          <a:fontRef idx="minor">
            <a:schemeClr val="tx1"/>
          </a:fontRef>
        </p:style>
      </p:cxnSp>
      <p:sp>
        <p:nvSpPr>
          <p:cNvPr id="10" name="Untertitel 2"/>
          <p:cNvSpPr txBox="1">
            <a:spLocks/>
          </p:cNvSpPr>
          <p:nvPr userDrawn="1"/>
        </p:nvSpPr>
        <p:spPr bwMode="auto">
          <a:xfrm>
            <a:off x="757238" y="225425"/>
            <a:ext cx="2232025"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1400" dirty="0" smtClean="0"/>
              <a:t>Bewegung</a:t>
            </a:r>
            <a:endParaRPr lang="de-DE" sz="1400" dirty="0"/>
          </a:p>
        </p:txBody>
      </p:sp>
      <p:pic>
        <p:nvPicPr>
          <p:cNvPr id="11" name="Grafik 1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5288" y="220663"/>
            <a:ext cx="40005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Inhaltsplatzhalter 2"/>
          <p:cNvSpPr>
            <a:spLocks noGrp="1"/>
          </p:cNvSpPr>
          <p:nvPr>
            <p:ph idx="1"/>
          </p:nvPr>
        </p:nvSpPr>
        <p:spPr>
          <a:xfrm>
            <a:off x="563914" y="1052736"/>
            <a:ext cx="3671590" cy="5205041"/>
          </a:xfrm>
        </p:spPr>
        <p:txBody>
          <a:bodyPr/>
          <a:lstStyle>
            <a:lvl1pPr>
              <a:buClr>
                <a:srgbClr val="FDD205"/>
              </a:buClr>
              <a:defRPr sz="3200">
                <a:solidFill>
                  <a:schemeClr val="bg1">
                    <a:lumMod val="50000"/>
                  </a:schemeClr>
                </a:solidFill>
              </a:defRPr>
            </a:lvl1pPr>
            <a:lvl2pPr>
              <a:buClr>
                <a:srgbClr val="FDD205"/>
              </a:buClr>
              <a:defRPr sz="2800">
                <a:solidFill>
                  <a:schemeClr val="bg1">
                    <a:lumMod val="50000"/>
                  </a:schemeClr>
                </a:solidFill>
              </a:defRPr>
            </a:lvl2pPr>
            <a:lvl3pPr>
              <a:buClr>
                <a:srgbClr val="FDD205"/>
              </a:buClr>
              <a:defRPr sz="2400">
                <a:solidFill>
                  <a:schemeClr val="bg1">
                    <a:lumMod val="50000"/>
                  </a:schemeClr>
                </a:solidFill>
              </a:defRPr>
            </a:lvl3pPr>
            <a:lvl4pPr>
              <a:buClr>
                <a:srgbClr val="FDD205"/>
              </a:buClr>
              <a:defRPr sz="2000">
                <a:solidFill>
                  <a:schemeClr val="bg1">
                    <a:lumMod val="50000"/>
                  </a:schemeClr>
                </a:solidFill>
              </a:defRPr>
            </a:lvl4pPr>
            <a:lvl5pPr>
              <a:buClr>
                <a:srgbClr val="FDD205"/>
              </a:buClr>
              <a:defRPr sz="2000">
                <a:solidFill>
                  <a:schemeClr val="bg1">
                    <a:lumMod val="50000"/>
                  </a:schemeClr>
                </a:solidFill>
              </a:defRPr>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2" name="Bildplatzhalter 2"/>
          <p:cNvSpPr>
            <a:spLocks noGrp="1"/>
          </p:cNvSpPr>
          <p:nvPr>
            <p:ph type="pic" sz="quarter" idx="11"/>
          </p:nvPr>
        </p:nvSpPr>
        <p:spPr>
          <a:xfrm>
            <a:off x="4932040" y="714648"/>
            <a:ext cx="4211960" cy="5905500"/>
          </a:xfrm>
        </p:spPr>
        <p:txBody>
          <a:bodyPr rtlCol="0">
            <a:normAutofit/>
          </a:bodyPr>
          <a:lstStyle/>
          <a:p>
            <a:pPr lvl="0"/>
            <a:endParaRPr lang="de-DE" noProof="0" dirty="0"/>
          </a:p>
        </p:txBody>
      </p:sp>
    </p:spTree>
    <p:extLst>
      <p:ext uri="{BB962C8B-B14F-4D97-AF65-F5344CB8AC3E}">
        <p14:creationId xmlns:p14="http://schemas.microsoft.com/office/powerpoint/2010/main" val="45731982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Abschnitts-&#10;überschrift">
    <p:spTree>
      <p:nvGrpSpPr>
        <p:cNvPr id="1" name=""/>
        <p:cNvGrpSpPr/>
        <p:nvPr/>
      </p:nvGrpSpPr>
      <p:grpSpPr>
        <a:xfrm>
          <a:off x="0" y="0"/>
          <a:ext cx="0" cy="0"/>
          <a:chOff x="0" y="0"/>
          <a:chExt cx="0" cy="0"/>
        </a:xfrm>
      </p:grpSpPr>
      <p:pic>
        <p:nvPicPr>
          <p:cNvPr id="5" name="Grafik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02625" y="115888"/>
            <a:ext cx="4460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7" name="Rechteck 6"/>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8" name="Textfeld 7"/>
          <p:cNvSpPr txBox="1">
            <a:spLocks noChangeArrowheads="1"/>
          </p:cNvSpPr>
          <p:nvPr userDrawn="1"/>
        </p:nvSpPr>
        <p:spPr bwMode="auto">
          <a:xfrm>
            <a:off x="503238" y="6616700"/>
            <a:ext cx="8389937" cy="22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a:t>
            </a:r>
            <a:r>
              <a:rPr lang="de-DE" sz="900" dirty="0" smtClean="0">
                <a:solidFill>
                  <a:schemeClr val="bg1"/>
                </a:solidFill>
                <a:cs typeface="+mn-cs"/>
              </a:rPr>
              <a:t>			http</a:t>
            </a:r>
            <a:r>
              <a:rPr lang="de-DE" sz="900" dirty="0">
                <a:solidFill>
                  <a:schemeClr val="bg1"/>
                </a:solidFill>
                <a:cs typeface="+mn-cs"/>
              </a:rPr>
              <a:t>://</a:t>
            </a:r>
            <a:r>
              <a:rPr lang="de-DE" sz="900" dirty="0" smtClean="0">
                <a:solidFill>
                  <a:schemeClr val="bg1"/>
                </a:solidFill>
                <a:cs typeface="+mn-cs"/>
              </a:rPr>
              <a:t>www.bkk-dv.de</a:t>
            </a:r>
            <a:r>
              <a:rPr lang="de-DE" sz="900" baseline="0" dirty="0" smtClean="0">
                <a:solidFill>
                  <a:schemeClr val="bg1"/>
                </a:solidFill>
                <a:cs typeface="+mn-cs"/>
              </a:rPr>
              <a:t>      </a:t>
            </a:r>
            <a:r>
              <a:rPr lang="de-DE" sz="900" dirty="0" smtClean="0">
                <a:solidFill>
                  <a:schemeClr val="bg1"/>
                </a:solidFill>
                <a:cs typeface="+mn-cs"/>
              </a:rPr>
              <a:t>   </a:t>
            </a:r>
            <a:fld id="{40EB25AF-F7C1-4E43-B9CE-AC6438257F22}"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cxnSp>
        <p:nvCxnSpPr>
          <p:cNvPr id="9" name="Gerade Verbindung 8"/>
          <p:cNvCxnSpPr/>
          <p:nvPr userDrawn="1"/>
        </p:nvCxnSpPr>
        <p:spPr>
          <a:xfrm>
            <a:off x="0" y="692150"/>
            <a:ext cx="9144000" cy="0"/>
          </a:xfrm>
          <a:prstGeom prst="line">
            <a:avLst/>
          </a:prstGeom>
          <a:ln w="9525">
            <a:solidFill>
              <a:srgbClr val="FDD205"/>
            </a:solidFill>
            <a:prstDash val="solid"/>
          </a:ln>
        </p:spPr>
        <p:style>
          <a:lnRef idx="1">
            <a:schemeClr val="accent1"/>
          </a:lnRef>
          <a:fillRef idx="0">
            <a:schemeClr val="accent1"/>
          </a:fillRef>
          <a:effectRef idx="0">
            <a:schemeClr val="accent1"/>
          </a:effectRef>
          <a:fontRef idx="minor">
            <a:schemeClr val="tx1"/>
          </a:fontRef>
        </p:style>
      </p:cxnSp>
      <p:sp>
        <p:nvSpPr>
          <p:cNvPr id="10" name="Untertitel 2"/>
          <p:cNvSpPr txBox="1">
            <a:spLocks/>
          </p:cNvSpPr>
          <p:nvPr userDrawn="1"/>
        </p:nvSpPr>
        <p:spPr bwMode="auto">
          <a:xfrm>
            <a:off x="757238" y="225425"/>
            <a:ext cx="2232025"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1400" dirty="0" smtClean="0"/>
              <a:t>Bewegung</a:t>
            </a:r>
            <a:endParaRPr lang="de-DE" sz="1400" dirty="0"/>
          </a:p>
        </p:txBody>
      </p:sp>
      <p:pic>
        <p:nvPicPr>
          <p:cNvPr id="11" name="Grafik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5288" y="220663"/>
            <a:ext cx="40005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Inhaltsplatzhalter 2"/>
          <p:cNvSpPr>
            <a:spLocks noGrp="1"/>
          </p:cNvSpPr>
          <p:nvPr>
            <p:ph idx="13"/>
          </p:nvPr>
        </p:nvSpPr>
        <p:spPr>
          <a:xfrm>
            <a:off x="179512" y="1988840"/>
            <a:ext cx="8784976" cy="3024336"/>
          </a:xfrm>
        </p:spPr>
        <p:txBody>
          <a:bodyPr lIns="360000"/>
          <a:lstStyle>
            <a:lvl1pPr>
              <a:buClr>
                <a:srgbClr val="FDD205"/>
              </a:buClr>
              <a:defRPr sz="3200">
                <a:solidFill>
                  <a:schemeClr val="bg1">
                    <a:lumMod val="50000"/>
                  </a:schemeClr>
                </a:solidFill>
              </a:defRPr>
            </a:lvl1pPr>
            <a:lvl2pPr>
              <a:buClr>
                <a:srgbClr val="FDD205"/>
              </a:buClr>
              <a:defRPr sz="2800">
                <a:solidFill>
                  <a:schemeClr val="bg1">
                    <a:lumMod val="50000"/>
                  </a:schemeClr>
                </a:solidFill>
              </a:defRPr>
            </a:lvl2pPr>
            <a:lvl3pPr>
              <a:buClr>
                <a:srgbClr val="FDD205"/>
              </a:buClr>
              <a:defRPr sz="2400">
                <a:solidFill>
                  <a:schemeClr val="bg1">
                    <a:lumMod val="50000"/>
                  </a:schemeClr>
                </a:solidFill>
              </a:defRPr>
            </a:lvl3pPr>
            <a:lvl4pPr>
              <a:buClr>
                <a:srgbClr val="FDD205"/>
              </a:buClr>
              <a:defRPr sz="2000">
                <a:solidFill>
                  <a:schemeClr val="bg1">
                    <a:lumMod val="50000"/>
                  </a:schemeClr>
                </a:solidFill>
              </a:defRPr>
            </a:lvl4pPr>
            <a:lvl5pPr>
              <a:buClr>
                <a:srgbClr val="FDD205"/>
              </a:buClr>
              <a:defRPr sz="2000">
                <a:solidFill>
                  <a:schemeClr val="bg1">
                    <a:lumMod val="50000"/>
                  </a:schemeClr>
                </a:solidFill>
              </a:defRPr>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3" name="Inhaltsplatzhalter 2"/>
          <p:cNvSpPr>
            <a:spLocks noGrp="1"/>
          </p:cNvSpPr>
          <p:nvPr>
            <p:ph idx="1"/>
          </p:nvPr>
        </p:nvSpPr>
        <p:spPr>
          <a:xfrm>
            <a:off x="6314604" y="5280185"/>
            <a:ext cx="2304256" cy="834132"/>
          </a:xfrm>
          <a:ln w="28575">
            <a:noFill/>
            <a:prstDash val="sysDot"/>
          </a:ln>
        </p:spPr>
        <p:txBody>
          <a:bodyPr>
            <a:normAutofit/>
          </a:bodyPr>
          <a:lstStyle>
            <a:lvl1pPr marL="0" indent="0" algn="ctr">
              <a:buClr>
                <a:srgbClr val="FDD205"/>
              </a:buClr>
              <a:buFontTx/>
              <a:buNone/>
              <a:defRPr sz="1600" b="0">
                <a:solidFill>
                  <a:schemeClr val="bg1">
                    <a:lumMod val="50000"/>
                  </a:schemeClr>
                </a:solidFill>
              </a:defRPr>
            </a:lvl1pPr>
            <a:lvl2pPr marL="457200" indent="0">
              <a:buClr>
                <a:srgbClr val="FDD205"/>
              </a:buClr>
              <a:buFontTx/>
              <a:buNone/>
              <a:defRPr sz="2800">
                <a:solidFill>
                  <a:schemeClr val="bg1">
                    <a:lumMod val="50000"/>
                  </a:schemeClr>
                </a:solidFill>
              </a:defRPr>
            </a:lvl2pPr>
            <a:lvl3pPr marL="914400" indent="0">
              <a:buClr>
                <a:srgbClr val="FDD205"/>
              </a:buClr>
              <a:buFontTx/>
              <a:buNone/>
              <a:defRPr sz="2400">
                <a:solidFill>
                  <a:schemeClr val="bg1">
                    <a:lumMod val="50000"/>
                  </a:schemeClr>
                </a:solidFill>
              </a:defRPr>
            </a:lvl3pPr>
            <a:lvl4pPr marL="1371600" indent="0">
              <a:buClr>
                <a:srgbClr val="FDD205"/>
              </a:buClr>
              <a:buFontTx/>
              <a:buNone/>
              <a:defRPr sz="2000">
                <a:solidFill>
                  <a:schemeClr val="bg1">
                    <a:lumMod val="50000"/>
                  </a:schemeClr>
                </a:solidFill>
              </a:defRPr>
            </a:lvl4pPr>
            <a:lvl5pPr marL="1828800" indent="0">
              <a:buClr>
                <a:srgbClr val="FDD205"/>
              </a:buClr>
              <a:buFontTx/>
              <a:buNone/>
              <a:defRPr sz="2000">
                <a:solidFill>
                  <a:schemeClr val="bg1">
                    <a:lumMod val="50000"/>
                  </a:schemeClr>
                </a:solidFill>
              </a:defRPr>
            </a:lvl5pPr>
            <a:lvl6pPr>
              <a:defRPr sz="2000"/>
            </a:lvl6pPr>
            <a:lvl7pPr>
              <a:defRPr sz="2000"/>
            </a:lvl7pPr>
            <a:lvl8pPr>
              <a:defRPr sz="2000"/>
            </a:lvl8pPr>
            <a:lvl9pPr>
              <a:defRPr sz="2000"/>
            </a:lvl9pPr>
          </a:lstStyle>
          <a:p>
            <a:pPr lvl="0"/>
            <a:r>
              <a:rPr lang="de-DE" smtClean="0"/>
              <a:t>Textmasterformat bearbeiten</a:t>
            </a:r>
          </a:p>
        </p:txBody>
      </p:sp>
      <p:sp>
        <p:nvSpPr>
          <p:cNvPr id="14" name="Titel 1"/>
          <p:cNvSpPr>
            <a:spLocks noGrp="1"/>
          </p:cNvSpPr>
          <p:nvPr>
            <p:ph type="ctrTitle"/>
          </p:nvPr>
        </p:nvSpPr>
        <p:spPr>
          <a:xfrm>
            <a:off x="179512" y="836712"/>
            <a:ext cx="8784976" cy="1008112"/>
          </a:xfrm>
          <a:noFill/>
        </p:spPr>
        <p:txBody>
          <a:bodyPr lIns="360000">
            <a:noAutofit/>
          </a:bodyPr>
          <a:lstStyle>
            <a:lvl1pPr algn="l">
              <a:defRPr sz="4000">
                <a:solidFill>
                  <a:schemeClr val="bg1">
                    <a:lumMod val="50000"/>
                  </a:schemeClr>
                </a:solidFill>
              </a:defRPr>
            </a:lvl1pPr>
          </a:lstStyle>
          <a:p>
            <a:r>
              <a:rPr lang="de-DE" dirty="0" smtClean="0"/>
              <a:t>Titelmasterformat durch Klicken bearbeiten</a:t>
            </a:r>
            <a:endParaRPr lang="de-DE" dirty="0"/>
          </a:p>
        </p:txBody>
      </p:sp>
    </p:spTree>
    <p:extLst>
      <p:ext uri="{BB962C8B-B14F-4D97-AF65-F5344CB8AC3E}">
        <p14:creationId xmlns:p14="http://schemas.microsoft.com/office/powerpoint/2010/main" val="139444341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elplatzhalt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smtClean="0"/>
              <a:t>Titelmasterformat durch Klicken bearbeiten</a:t>
            </a:r>
          </a:p>
        </p:txBody>
      </p:sp>
      <p:sp>
        <p:nvSpPr>
          <p:cNvPr id="4099" name="Textplatzhalt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smtClean="0"/>
              <a:t>Textmasterformat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516C0B2-8A29-4E42-BB64-EA0B12677029}" type="datetimeFigureOut">
              <a:rPr lang="de-DE"/>
              <a:pPr>
                <a:defRPr/>
              </a:pPr>
              <a:t>11.04.2016</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302EA8D-B7F3-4120-836C-06E6D23FA8AE}"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5" r:id="rId10"/>
    <p:sldLayoutId id="2147483766" r:id="rId11"/>
    <p:sldLayoutId id="2147483767" r:id="rId12"/>
    <p:sldLayoutId id="2147483768" r:id="rId13"/>
    <p:sldLayoutId id="2147483769" r:id="rId14"/>
    <p:sldLayoutId id="2147483774" r:id="rId15"/>
    <p:sldLayoutId id="2147483770" r:id="rId16"/>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chart" Target="../charts/chart2.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chart" Target="../charts/chart5.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el 4"/>
          <p:cNvSpPr>
            <a:spLocks noGrp="1"/>
          </p:cNvSpPr>
          <p:nvPr>
            <p:ph type="ctrTitle"/>
          </p:nvPr>
        </p:nvSpPr>
        <p:spPr>
          <a:xfrm>
            <a:off x="0" y="3356992"/>
            <a:ext cx="6156176" cy="1470025"/>
          </a:xfrm>
          <a:solidFill>
            <a:srgbClr val="FDD205">
              <a:alpha val="90979"/>
            </a:srgbClr>
          </a:solidFill>
        </p:spPr>
        <p:txBody>
          <a:bodyPr>
            <a:normAutofit/>
          </a:bodyPr>
          <a:lstStyle/>
          <a:p>
            <a:r>
              <a:rPr lang="de-DE" sz="4000" dirty="0" smtClean="0"/>
              <a:t>Bewegung</a:t>
            </a:r>
            <a:r>
              <a:rPr lang="de-DE" dirty="0" smtClean="0"/>
              <a:t/>
            </a:r>
            <a:br>
              <a:rPr lang="de-DE" dirty="0" smtClean="0"/>
            </a:br>
            <a:r>
              <a:rPr lang="de-DE" sz="2400" dirty="0" smtClean="0"/>
              <a:t>Sport ist das beste Rostschutzmittel </a:t>
            </a:r>
            <a:br>
              <a:rPr lang="de-DE" sz="2400" dirty="0" smtClean="0"/>
            </a:br>
            <a:r>
              <a:rPr lang="de-DE" sz="2400" dirty="0" smtClean="0"/>
              <a:t>für eine eiserne Gesundheit.</a:t>
            </a:r>
          </a:p>
        </p:txBody>
      </p:sp>
      <p:sp>
        <p:nvSpPr>
          <p:cNvPr id="4" name="Datumsplatzhalter 3"/>
          <p:cNvSpPr>
            <a:spLocks noGrp="1"/>
          </p:cNvSpPr>
          <p:nvPr>
            <p:ph type="dt" sz="quarter" idx="4294967295"/>
          </p:nvPr>
        </p:nvSpPr>
        <p:spPr>
          <a:xfrm>
            <a:off x="0" y="6356350"/>
            <a:ext cx="2132013" cy="363538"/>
          </a:xfrm>
        </p:spPr>
        <p:txBody>
          <a:bodyPr/>
          <a:lstStyle/>
          <a:p>
            <a:pPr>
              <a:defRPr/>
            </a:pPr>
            <a:r>
              <a:rPr lang="de-DE" smtClean="0"/>
              <a:t>06.01.16</a:t>
            </a:r>
            <a:endParaRPr lang="de-DE"/>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23850" y="836613"/>
            <a:ext cx="8640763" cy="593725"/>
          </a:xfrm>
          <a:prstGeom prst="rect">
            <a:avLst/>
          </a:prstGeom>
        </p:spPr>
        <p:txBody>
          <a:bodyPr>
            <a:spAutoFit/>
          </a:bodyPr>
          <a:lstStyle/>
          <a:p>
            <a:pPr>
              <a:defRPr/>
            </a:pPr>
            <a:r>
              <a:rPr lang="de-DE" sz="3500" dirty="0">
                <a:solidFill>
                  <a:srgbClr val="808080"/>
                </a:solidFill>
                <a:latin typeface="+mj-lt"/>
              </a:rPr>
              <a:t>Häufigkeit von Sport in DE</a:t>
            </a:r>
            <a:endParaRPr lang="de-DE" sz="3500" dirty="0">
              <a:latin typeface="+mj-lt"/>
            </a:endParaRPr>
          </a:p>
        </p:txBody>
      </p:sp>
      <p:sp>
        <p:nvSpPr>
          <p:cNvPr id="5" name="Rechteck 4"/>
          <p:cNvSpPr/>
          <p:nvPr/>
        </p:nvSpPr>
        <p:spPr>
          <a:xfrm>
            <a:off x="466724" y="5643280"/>
            <a:ext cx="2851150" cy="350838"/>
          </a:xfrm>
          <a:prstGeom prst="rect">
            <a:avLst/>
          </a:prstGeom>
          <a:noFill/>
          <a:ln>
            <a:solidFill>
              <a:srgbClr val="FDD205"/>
            </a:solidFill>
          </a:ln>
        </p:spPr>
        <p:txBody>
          <a:bodyPr wrap="none">
            <a:spAutoFit/>
          </a:bodyPr>
          <a:lstStyle/>
          <a:p>
            <a:pPr algn="ctr">
              <a:defRPr/>
            </a:pPr>
            <a:r>
              <a:rPr lang="de-DE" b="1" dirty="0">
                <a:solidFill>
                  <a:srgbClr val="808080"/>
                </a:solidFill>
                <a:latin typeface="+mj-lt"/>
                <a:cs typeface="Arial" charset="0"/>
              </a:rPr>
              <a:t>Etwa 34% treiben nie Sport!</a:t>
            </a:r>
          </a:p>
        </p:txBody>
      </p:sp>
      <p:sp>
        <p:nvSpPr>
          <p:cNvPr id="6" name="Rectangle 3"/>
          <p:cNvSpPr>
            <a:spLocks noChangeArrowheads="1"/>
          </p:cNvSpPr>
          <p:nvPr/>
        </p:nvSpPr>
        <p:spPr bwMode="auto">
          <a:xfrm>
            <a:off x="459110" y="6151503"/>
            <a:ext cx="8281739" cy="5063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p>
            <a:pPr hangingPunct="1">
              <a:lnSpc>
                <a:spcPct val="100000"/>
              </a:lnSpc>
              <a:tabLst>
                <a:tab pos="723900" algn="l"/>
                <a:tab pos="1447800" algn="l"/>
                <a:tab pos="2171700" algn="l"/>
                <a:tab pos="2895600" algn="l"/>
                <a:tab pos="3619500" algn="l"/>
                <a:tab pos="4343400" algn="l"/>
                <a:tab pos="5067300" algn="l"/>
              </a:tabLst>
            </a:pPr>
            <a:r>
              <a:rPr lang="de-DE" sz="900" b="1" dirty="0" smtClean="0">
                <a:solidFill>
                  <a:srgbClr val="7F7F7F"/>
                </a:solidFill>
                <a:latin typeface="+mj-lt"/>
              </a:rPr>
              <a:t>Quelle: </a:t>
            </a:r>
            <a:r>
              <a:rPr lang="de-DE" sz="900" dirty="0" smtClean="0">
                <a:solidFill>
                  <a:srgbClr val="7F7F7F"/>
                </a:solidFill>
                <a:latin typeface="+mj-lt"/>
              </a:rPr>
              <a:t>Robert Koch-Institut (2013): Körperliche Aktivität. Ergebnisse der Studie zur Gesundheit Erwachsener in Deutschland (DEGS1). Bundesgesundheitsblatt (56), S. 766</a:t>
            </a:r>
            <a:br>
              <a:rPr lang="de-DE" sz="900" dirty="0" smtClean="0">
                <a:solidFill>
                  <a:srgbClr val="7F7F7F"/>
                </a:solidFill>
                <a:latin typeface="+mj-lt"/>
              </a:rPr>
            </a:br>
            <a:r>
              <a:rPr lang="de-DE" sz="900" dirty="0" smtClean="0">
                <a:solidFill>
                  <a:srgbClr val="7F7F7F"/>
                </a:solidFill>
                <a:latin typeface="+mj-lt"/>
              </a:rPr>
              <a:t>http://www.geda-studie.de/ </a:t>
            </a:r>
          </a:p>
          <a:p>
            <a:pPr hangingPunct="1">
              <a:lnSpc>
                <a:spcPct val="100000"/>
              </a:lnSpc>
              <a:tabLst>
                <a:tab pos="723900" algn="l"/>
                <a:tab pos="1447800" algn="l"/>
                <a:tab pos="2171700" algn="l"/>
                <a:tab pos="2895600" algn="l"/>
                <a:tab pos="3619500" algn="l"/>
                <a:tab pos="4343400" algn="l"/>
                <a:tab pos="5067300" algn="l"/>
              </a:tabLst>
            </a:pPr>
            <a:endParaRPr lang="de-DE" sz="900" dirty="0" smtClean="0">
              <a:solidFill>
                <a:srgbClr val="7F7F7F"/>
              </a:solidFill>
              <a:latin typeface="+mj-lt"/>
            </a:endParaRPr>
          </a:p>
        </p:txBody>
      </p:sp>
      <p:graphicFrame>
        <p:nvGraphicFramePr>
          <p:cNvPr id="7" name="Diagramm 6"/>
          <p:cNvGraphicFramePr/>
          <p:nvPr>
            <p:extLst>
              <p:ext uri="{D42A27DB-BD31-4B8C-83A1-F6EECF244321}">
                <p14:modId xmlns:p14="http://schemas.microsoft.com/office/powerpoint/2010/main" val="3054089406"/>
              </p:ext>
            </p:extLst>
          </p:nvPr>
        </p:nvGraphicFramePr>
        <p:xfrm>
          <a:off x="466724" y="1556792"/>
          <a:ext cx="7921700" cy="410423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5148064" y="776907"/>
            <a:ext cx="3572191" cy="856813"/>
          </a:xfrm>
          <a:prstGeom prst="rect">
            <a:avLst/>
          </a:prstGeom>
          <a:noFill/>
          <a:ln w="12700">
            <a:solidFill>
              <a:srgbClr val="FDD205"/>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400" dirty="0">
                <a:solidFill>
                  <a:schemeClr val="bg1">
                    <a:lumMod val="50000"/>
                  </a:schemeClr>
                </a:solidFill>
                <a:latin typeface="Arial" charset="0"/>
                <a:cs typeface="Arial" charset="0"/>
              </a:rPr>
              <a:t>Sportlich Aktive rauchen </a:t>
            </a:r>
            <a:br>
              <a:rPr lang="de-DE" sz="1400" dirty="0">
                <a:solidFill>
                  <a:schemeClr val="bg1">
                    <a:lumMod val="50000"/>
                  </a:schemeClr>
                </a:solidFill>
                <a:latin typeface="Arial" charset="0"/>
                <a:cs typeface="Arial" charset="0"/>
              </a:rPr>
            </a:br>
            <a:r>
              <a:rPr lang="de-DE" sz="1400" dirty="0">
                <a:solidFill>
                  <a:schemeClr val="bg1">
                    <a:lumMod val="50000"/>
                  </a:schemeClr>
                </a:solidFill>
                <a:latin typeface="Arial" charset="0"/>
                <a:cs typeface="Arial" charset="0"/>
              </a:rPr>
              <a:t>seltener </a:t>
            </a:r>
            <a:r>
              <a:rPr lang="de-DE" sz="1400" dirty="0" smtClean="0">
                <a:solidFill>
                  <a:schemeClr val="bg1">
                    <a:lumMod val="50000"/>
                  </a:schemeClr>
                </a:solidFill>
                <a:latin typeface="Arial" charset="0"/>
                <a:cs typeface="Arial" charset="0"/>
              </a:rPr>
              <a:t>und </a:t>
            </a:r>
            <a:r>
              <a:rPr lang="de-DE" sz="1400" dirty="0">
                <a:solidFill>
                  <a:schemeClr val="bg1">
                    <a:lumMod val="50000"/>
                  </a:schemeClr>
                </a:solidFill>
                <a:latin typeface="Arial" charset="0"/>
                <a:cs typeface="Arial" charset="0"/>
              </a:rPr>
              <a:t>sind </a:t>
            </a:r>
            <a:r>
              <a:rPr lang="de-DE" sz="1400" dirty="0" smtClean="0">
                <a:solidFill>
                  <a:schemeClr val="bg1">
                    <a:lumMod val="50000"/>
                  </a:schemeClr>
                </a:solidFill>
                <a:latin typeface="Arial" charset="0"/>
                <a:cs typeface="Arial" charset="0"/>
              </a:rPr>
              <a:t>seltener übergewichtig.</a:t>
            </a:r>
            <a:endParaRPr lang="de-DE" sz="1400" dirty="0">
              <a:solidFill>
                <a:schemeClr val="bg1">
                  <a:lumMod val="50000"/>
                </a:schemeClr>
              </a:solidFill>
              <a:latin typeface="Arial" charset="0"/>
              <a:cs typeface="Arial" charset="0"/>
            </a:endParaRPr>
          </a:p>
        </p:txBody>
      </p:sp>
      <p:sp>
        <p:nvSpPr>
          <p:cNvPr id="16" name="Rechteck 15"/>
          <p:cNvSpPr/>
          <p:nvPr/>
        </p:nvSpPr>
        <p:spPr>
          <a:xfrm>
            <a:off x="323850" y="836613"/>
            <a:ext cx="8640763" cy="593239"/>
          </a:xfrm>
          <a:prstGeom prst="rect">
            <a:avLst/>
          </a:prstGeom>
        </p:spPr>
        <p:txBody>
          <a:bodyPr>
            <a:spAutoFit/>
          </a:bodyPr>
          <a:lstStyle/>
          <a:p>
            <a:pPr>
              <a:defRPr/>
            </a:pPr>
            <a:r>
              <a:rPr lang="de-DE" sz="3500" dirty="0">
                <a:solidFill>
                  <a:srgbClr val="808080"/>
                </a:solidFill>
                <a:latin typeface="+mj-lt"/>
              </a:rPr>
              <a:t>Motive für </a:t>
            </a:r>
            <a:r>
              <a:rPr lang="de-DE" sz="3500" dirty="0" smtClean="0">
                <a:solidFill>
                  <a:srgbClr val="808080"/>
                </a:solidFill>
                <a:latin typeface="+mj-lt"/>
              </a:rPr>
              <a:t>Sport</a:t>
            </a:r>
          </a:p>
        </p:txBody>
      </p:sp>
      <p:graphicFrame>
        <p:nvGraphicFramePr>
          <p:cNvPr id="3" name="Diagramm 2"/>
          <p:cNvGraphicFramePr/>
          <p:nvPr>
            <p:extLst>
              <p:ext uri="{D42A27DB-BD31-4B8C-83A1-F6EECF244321}">
                <p14:modId xmlns:p14="http://schemas.microsoft.com/office/powerpoint/2010/main" val="3717358315"/>
              </p:ext>
            </p:extLst>
          </p:nvPr>
        </p:nvGraphicFramePr>
        <p:xfrm>
          <a:off x="323850" y="1765533"/>
          <a:ext cx="8208590" cy="4255755"/>
        </p:xfrm>
        <a:graphic>
          <a:graphicData uri="http://schemas.openxmlformats.org/drawingml/2006/chart">
            <c:chart xmlns:c="http://schemas.openxmlformats.org/drawingml/2006/chart" xmlns:r="http://schemas.openxmlformats.org/officeDocument/2006/relationships" r:id="rId2"/>
          </a:graphicData>
        </a:graphic>
      </p:graphicFrame>
      <p:sp>
        <p:nvSpPr>
          <p:cNvPr id="18" name="Rectangle 3"/>
          <p:cNvSpPr>
            <a:spLocks noChangeArrowheads="1"/>
          </p:cNvSpPr>
          <p:nvPr/>
        </p:nvSpPr>
        <p:spPr bwMode="auto">
          <a:xfrm>
            <a:off x="466725" y="6284913"/>
            <a:ext cx="5184775" cy="3678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tabLst>
                <a:tab pos="723900" algn="l"/>
                <a:tab pos="1447800" algn="l"/>
                <a:tab pos="2171700" algn="l"/>
                <a:tab pos="2895600" algn="l"/>
                <a:tab pos="3619500" algn="l"/>
                <a:tab pos="4343400" algn="l"/>
                <a:tab pos="5067300" algn="l"/>
              </a:tabLst>
            </a:pPr>
            <a:r>
              <a:rPr lang="de-DE" sz="900" b="1" dirty="0" smtClean="0">
                <a:solidFill>
                  <a:srgbClr val="7F7F7F"/>
                </a:solidFill>
                <a:latin typeface="+mj-lt"/>
              </a:rPr>
              <a:t> Quelle: </a:t>
            </a:r>
            <a:r>
              <a:rPr lang="de-DE" sz="900" dirty="0" smtClean="0">
                <a:solidFill>
                  <a:srgbClr val="7F7F7F"/>
                </a:solidFill>
                <a:latin typeface="+mj-lt"/>
              </a:rPr>
              <a:t>Eurobarometer 2014</a:t>
            </a:r>
          </a:p>
          <a:p>
            <a:pPr hangingPunct="1">
              <a:lnSpc>
                <a:spcPct val="100000"/>
              </a:lnSpc>
              <a:tabLst>
                <a:tab pos="723900" algn="l"/>
                <a:tab pos="1447800" algn="l"/>
                <a:tab pos="2171700" algn="l"/>
                <a:tab pos="2895600" algn="l"/>
                <a:tab pos="3619500" algn="l"/>
                <a:tab pos="4343400" algn="l"/>
                <a:tab pos="5067300" algn="l"/>
              </a:tabLst>
            </a:pPr>
            <a:endParaRPr lang="de-DE" sz="900" dirty="0" smtClean="0">
              <a:solidFill>
                <a:srgbClr val="7F7F7F"/>
              </a:solidFill>
              <a:latin typeface="+mj-l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 2"/>
          <p:cNvGraphicFramePr/>
          <p:nvPr>
            <p:extLst>
              <p:ext uri="{D42A27DB-BD31-4B8C-83A1-F6EECF244321}">
                <p14:modId xmlns:p14="http://schemas.microsoft.com/office/powerpoint/2010/main" val="1788958165"/>
              </p:ext>
            </p:extLst>
          </p:nvPr>
        </p:nvGraphicFramePr>
        <p:xfrm>
          <a:off x="323850" y="1930758"/>
          <a:ext cx="8172809" cy="445056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hteck 3"/>
          <p:cNvSpPr/>
          <p:nvPr/>
        </p:nvSpPr>
        <p:spPr>
          <a:xfrm>
            <a:off x="323850" y="836613"/>
            <a:ext cx="8640763" cy="1094146"/>
          </a:xfrm>
          <a:prstGeom prst="rect">
            <a:avLst/>
          </a:prstGeom>
        </p:spPr>
        <p:txBody>
          <a:bodyPr>
            <a:spAutoFit/>
          </a:bodyPr>
          <a:lstStyle/>
          <a:p>
            <a:pPr>
              <a:defRPr/>
            </a:pPr>
            <a:r>
              <a:rPr lang="de-DE" sz="3500" dirty="0">
                <a:solidFill>
                  <a:srgbClr val="808080"/>
                </a:solidFill>
                <a:latin typeface="+mj-lt"/>
              </a:rPr>
              <a:t>Wo körperliche Aktivitäten am häufigsten ausgeführt werden</a:t>
            </a:r>
          </a:p>
        </p:txBody>
      </p:sp>
      <p:sp>
        <p:nvSpPr>
          <p:cNvPr id="5" name="Rectangle 3"/>
          <p:cNvSpPr>
            <a:spLocks noChangeArrowheads="1"/>
          </p:cNvSpPr>
          <p:nvPr/>
        </p:nvSpPr>
        <p:spPr bwMode="auto">
          <a:xfrm>
            <a:off x="395536" y="6284913"/>
            <a:ext cx="5184775" cy="2293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tabLst>
                <a:tab pos="723900" algn="l"/>
                <a:tab pos="1447800" algn="l"/>
                <a:tab pos="2171700" algn="l"/>
                <a:tab pos="2895600" algn="l"/>
                <a:tab pos="3619500" algn="l"/>
                <a:tab pos="4343400" algn="l"/>
                <a:tab pos="5067300" algn="l"/>
              </a:tabLst>
            </a:pPr>
            <a:r>
              <a:rPr lang="de-DE" sz="900" b="1" dirty="0" smtClean="0">
                <a:solidFill>
                  <a:srgbClr val="7F7F7F"/>
                </a:solidFill>
                <a:latin typeface="+mj-lt"/>
              </a:rPr>
              <a:t> Quelle: </a:t>
            </a:r>
            <a:r>
              <a:rPr lang="de-DE" sz="900" dirty="0">
                <a:solidFill>
                  <a:srgbClr val="7F7F7F"/>
                </a:solidFill>
              </a:rPr>
              <a:t>Eurobarometer </a:t>
            </a:r>
            <a:r>
              <a:rPr lang="de-DE" sz="900" dirty="0" smtClean="0">
                <a:solidFill>
                  <a:srgbClr val="7F7F7F"/>
                </a:solidFill>
              </a:rPr>
              <a:t>2014</a:t>
            </a:r>
            <a:endParaRPr lang="de-DE" sz="900" dirty="0">
              <a:solidFill>
                <a:srgbClr val="7F7F7F"/>
              </a:solidFill>
            </a:endParaRPr>
          </a:p>
        </p:txBody>
      </p:sp>
    </p:spTree>
    <p:extLst>
      <p:ext uri="{BB962C8B-B14F-4D97-AF65-F5344CB8AC3E}">
        <p14:creationId xmlns:p14="http://schemas.microsoft.com/office/powerpoint/2010/main" val="13346056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 1"/>
          <p:cNvGraphicFramePr>
            <a:graphicFrameLocks/>
          </p:cNvGraphicFramePr>
          <p:nvPr>
            <p:extLst>
              <p:ext uri="{D42A27DB-BD31-4B8C-83A1-F6EECF244321}">
                <p14:modId xmlns:p14="http://schemas.microsoft.com/office/powerpoint/2010/main" val="3160178216"/>
              </p:ext>
            </p:extLst>
          </p:nvPr>
        </p:nvGraphicFramePr>
        <p:xfrm>
          <a:off x="466725" y="1397000"/>
          <a:ext cx="4969371" cy="4768304"/>
        </p:xfrm>
        <a:graphic>
          <a:graphicData uri="http://schemas.openxmlformats.org/drawingml/2006/chart">
            <c:chart xmlns:c="http://schemas.openxmlformats.org/drawingml/2006/chart" xmlns:r="http://schemas.openxmlformats.org/officeDocument/2006/relationships" r:id="rId2"/>
          </a:graphicData>
        </a:graphic>
      </p:graphicFrame>
      <p:sp>
        <p:nvSpPr>
          <p:cNvPr id="3" name="Rechteck 2"/>
          <p:cNvSpPr/>
          <p:nvPr/>
        </p:nvSpPr>
        <p:spPr>
          <a:xfrm>
            <a:off x="5940151" y="5373216"/>
            <a:ext cx="2801699" cy="695673"/>
          </a:xfrm>
          <a:prstGeom prst="rect">
            <a:avLst/>
          </a:prstGeom>
          <a:noFill/>
          <a:ln w="12700">
            <a:solidFill>
              <a:srgbClr val="FDD205"/>
            </a:solidFill>
          </a:ln>
          <a:effectLst/>
        </p:spPr>
        <p:style>
          <a:lnRef idx="2">
            <a:schemeClr val="accent1">
              <a:shade val="50000"/>
            </a:schemeClr>
          </a:lnRef>
          <a:fillRef idx="1">
            <a:schemeClr val="accent1"/>
          </a:fillRef>
          <a:effectRef idx="0">
            <a:schemeClr val="accent1"/>
          </a:effectRef>
          <a:fontRef idx="minor">
            <a:schemeClr val="lt1"/>
          </a:fontRef>
        </p:style>
        <p:txBody>
          <a:bodyPr anchor="t"/>
          <a:lstStyle/>
          <a:p>
            <a:pPr hangingPunct="1">
              <a:defRPr/>
            </a:pPr>
            <a:r>
              <a:rPr lang="de-DE" sz="1400" dirty="0">
                <a:solidFill>
                  <a:schemeClr val="bg1">
                    <a:lumMod val="50000"/>
                  </a:schemeClr>
                </a:solidFill>
                <a:latin typeface="+mj-lt"/>
                <a:cs typeface="Arial" pitchFamily="34" charset="0"/>
              </a:rPr>
              <a:t>Fußball ist die </a:t>
            </a:r>
            <a:r>
              <a:rPr lang="de-DE" sz="1400" dirty="0" smtClean="0">
                <a:solidFill>
                  <a:schemeClr val="bg1">
                    <a:lumMod val="50000"/>
                  </a:schemeClr>
                </a:solidFill>
                <a:latin typeface="+mj-lt"/>
                <a:cs typeface="Arial" pitchFamily="34" charset="0"/>
              </a:rPr>
              <a:t>beliebteste </a:t>
            </a:r>
            <a:r>
              <a:rPr lang="de-DE" sz="1400" dirty="0">
                <a:solidFill>
                  <a:schemeClr val="bg1">
                    <a:lumMod val="50000"/>
                  </a:schemeClr>
                </a:solidFill>
                <a:latin typeface="+mj-lt"/>
                <a:cs typeface="Arial" pitchFamily="34" charset="0"/>
              </a:rPr>
              <a:t>Mannschaftssportart </a:t>
            </a:r>
            <a:r>
              <a:rPr lang="de-DE" sz="1400" dirty="0" smtClean="0">
                <a:solidFill>
                  <a:schemeClr val="bg1">
                    <a:lumMod val="50000"/>
                  </a:schemeClr>
                </a:solidFill>
                <a:latin typeface="+mj-lt"/>
                <a:cs typeface="Arial" pitchFamily="34" charset="0"/>
              </a:rPr>
              <a:t>in Deutschland</a:t>
            </a:r>
            <a:r>
              <a:rPr lang="de-DE" sz="1400" dirty="0" smtClean="0">
                <a:solidFill>
                  <a:schemeClr val="bg1">
                    <a:lumMod val="50000"/>
                  </a:schemeClr>
                </a:solidFill>
                <a:latin typeface="+mj-lt"/>
              </a:rPr>
              <a:t>.</a:t>
            </a:r>
            <a:endParaRPr lang="de-DE" sz="1400" dirty="0">
              <a:solidFill>
                <a:schemeClr val="bg1">
                  <a:lumMod val="50000"/>
                </a:schemeClr>
              </a:solidFill>
              <a:latin typeface="+mj-lt"/>
            </a:endParaRPr>
          </a:p>
        </p:txBody>
      </p:sp>
      <p:sp>
        <p:nvSpPr>
          <p:cNvPr id="6" name="Rectangle 3"/>
          <p:cNvSpPr>
            <a:spLocks noChangeArrowheads="1"/>
          </p:cNvSpPr>
          <p:nvPr/>
        </p:nvSpPr>
        <p:spPr bwMode="auto">
          <a:xfrm>
            <a:off x="466725" y="6284913"/>
            <a:ext cx="5184775" cy="2293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tabLst>
                <a:tab pos="723900" algn="l"/>
                <a:tab pos="1447800" algn="l"/>
                <a:tab pos="2171700" algn="l"/>
                <a:tab pos="2895600" algn="l"/>
                <a:tab pos="3619500" algn="l"/>
                <a:tab pos="4343400" algn="l"/>
                <a:tab pos="5067300" algn="l"/>
              </a:tabLst>
            </a:pPr>
            <a:r>
              <a:rPr lang="de-DE" sz="900" b="1" dirty="0" smtClean="0">
                <a:solidFill>
                  <a:srgbClr val="7F7F7F"/>
                </a:solidFill>
                <a:latin typeface="+mj-lt"/>
              </a:rPr>
              <a:t> Quelle: </a:t>
            </a:r>
            <a:r>
              <a:rPr lang="de-DE" sz="900" dirty="0" smtClean="0">
                <a:solidFill>
                  <a:srgbClr val="7F7F7F"/>
                </a:solidFill>
                <a:latin typeface="+mj-lt"/>
              </a:rPr>
              <a:t>Deutsche Sporthochschule Köln 2013</a:t>
            </a:r>
          </a:p>
        </p:txBody>
      </p:sp>
      <p:pic>
        <p:nvPicPr>
          <p:cNvPr id="49161" name="Picture 9" descr="C:\Users\magdalena\Desktop\Works\Projekte\Kunde\BKK\Bewegung\42-3094748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328" t="-9362" r="28407" b="-1"/>
          <a:stretch/>
        </p:blipFill>
        <p:spPr bwMode="auto">
          <a:xfrm>
            <a:off x="5940151" y="692696"/>
            <a:ext cx="2801699" cy="4320480"/>
          </a:xfrm>
          <a:prstGeom prst="rect">
            <a:avLst/>
          </a:prstGeom>
          <a:noFill/>
          <a:extLst>
            <a:ext uri="{909E8E84-426E-40DD-AFC4-6F175D3DCCD1}">
              <a14:hiddenFill xmlns:a14="http://schemas.microsoft.com/office/drawing/2010/main">
                <a:solidFill>
                  <a:srgbClr val="FFFFFF"/>
                </a:solidFill>
              </a14:hiddenFill>
            </a:ext>
          </a:extLst>
        </p:spPr>
      </p:pic>
      <p:sp>
        <p:nvSpPr>
          <p:cNvPr id="10" name="Titel 1"/>
          <p:cNvSpPr txBox="1">
            <a:spLocks/>
          </p:cNvSpPr>
          <p:nvPr/>
        </p:nvSpPr>
        <p:spPr>
          <a:xfrm>
            <a:off x="468313" y="765175"/>
            <a:ext cx="8783637" cy="504031"/>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de-DE" sz="3500" dirty="0">
                <a:solidFill>
                  <a:schemeClr val="bg1">
                    <a:lumMod val="50000"/>
                  </a:schemeClr>
                </a:solidFill>
              </a:rPr>
              <a:t>Die beliebtesten </a:t>
            </a:r>
            <a:r>
              <a:rPr lang="de-DE" sz="3500" dirty="0" smtClean="0">
                <a:solidFill>
                  <a:schemeClr val="bg1">
                    <a:lumMod val="50000"/>
                  </a:schemeClr>
                </a:solidFill>
              </a:rPr>
              <a:t>Sportarten</a:t>
            </a:r>
            <a:endParaRPr lang="de-DE" sz="3500"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3"/>
          </p:nvPr>
        </p:nvSpPr>
        <p:spPr>
          <a:xfrm>
            <a:off x="179512" y="1700808"/>
            <a:ext cx="8424936" cy="4464496"/>
          </a:xfrm>
        </p:spPr>
        <p:txBody>
          <a:bodyPr/>
          <a:lstStyle/>
          <a:p>
            <a:pPr marL="287338" indent="-285750" hangingPunct="1">
              <a:buSzPct val="120000"/>
              <a:tabLst>
                <a:tab pos="841375" algn="l"/>
                <a:tab pos="1447800" algn="l"/>
                <a:tab pos="2171700" algn="l"/>
                <a:tab pos="2895600" algn="l"/>
                <a:tab pos="3619500" algn="l"/>
                <a:tab pos="4343400" algn="l"/>
                <a:tab pos="5067300" algn="l"/>
                <a:tab pos="5791200" algn="l"/>
                <a:tab pos="6515100" algn="l"/>
                <a:tab pos="7239000" algn="l"/>
                <a:tab pos="7962900" algn="l"/>
              </a:tabLst>
            </a:pPr>
            <a:r>
              <a:rPr lang="de-DE" sz="1800" dirty="0"/>
              <a:t>Bewegungsmangel verursacht in der </a:t>
            </a:r>
            <a:r>
              <a:rPr lang="de-DE" sz="1800" dirty="0" smtClean="0"/>
              <a:t>europäischen Region etwa </a:t>
            </a:r>
            <a:r>
              <a:rPr lang="de-DE" sz="1800" dirty="0"/>
              <a:t>600.000 </a:t>
            </a:r>
            <a:r>
              <a:rPr lang="de-DE" sz="1800" dirty="0" smtClean="0"/>
              <a:t>Todesfälle pro Jahr </a:t>
            </a:r>
            <a:r>
              <a:rPr lang="de-DE" sz="1800" dirty="0"/>
              <a:t>(je nach Land 5 – 10%  der </a:t>
            </a:r>
            <a:r>
              <a:rPr lang="de-DE" sz="1800" dirty="0" smtClean="0"/>
              <a:t>Gesamtsterblichkeit</a:t>
            </a:r>
            <a:r>
              <a:rPr lang="de-DE" sz="1800" dirty="0"/>
              <a:t>) und </a:t>
            </a:r>
          </a:p>
          <a:p>
            <a:pPr marL="579438" indent="-577850" hangingPunct="1">
              <a:buSzPct val="120000"/>
              <a:buFont typeface="Arial" pitchFamily="34" charset="0"/>
              <a:buChar char="•"/>
              <a:tabLst>
                <a:tab pos="841375" algn="l"/>
                <a:tab pos="1447800" algn="l"/>
                <a:tab pos="2171700" algn="l"/>
                <a:tab pos="2895600" algn="l"/>
                <a:tab pos="3619500" algn="l"/>
                <a:tab pos="4343400" algn="l"/>
                <a:tab pos="5067300" algn="l"/>
                <a:tab pos="5791200" algn="l"/>
                <a:tab pos="6515100" algn="l"/>
                <a:tab pos="7239000" algn="l"/>
                <a:tab pos="7962900" algn="l"/>
              </a:tabLst>
            </a:pPr>
            <a:endParaRPr lang="de-DE" sz="1800" dirty="0"/>
          </a:p>
          <a:p>
            <a:pPr marL="287338" indent="-285750" hangingPunct="1">
              <a:buSzPct val="120000"/>
              <a:tabLst>
                <a:tab pos="841375" algn="l"/>
                <a:tab pos="1447800" algn="l"/>
                <a:tab pos="2171700" algn="l"/>
                <a:tab pos="2895600" algn="l"/>
                <a:tab pos="3619500" algn="l"/>
                <a:tab pos="4343400" algn="l"/>
                <a:tab pos="5067300" algn="l"/>
                <a:tab pos="5791200" algn="l"/>
                <a:tab pos="6515100" algn="l"/>
                <a:tab pos="7239000" algn="l"/>
                <a:tab pos="7962900" algn="l"/>
              </a:tabLst>
            </a:pPr>
            <a:r>
              <a:rPr lang="de-DE" sz="1800" dirty="0"/>
              <a:t>den Verlust  von jährlich 5,3 Mio. </a:t>
            </a:r>
            <a:r>
              <a:rPr lang="de-DE" sz="1800" dirty="0" smtClean="0"/>
              <a:t>gesunden bzw. beschwerdefrei verbrachten Lebensjahren aufgrund von vorzeitiger Sterblichkeit und </a:t>
            </a:r>
            <a:r>
              <a:rPr lang="de-DE" sz="1800" dirty="0"/>
              <a:t>Behinderung. </a:t>
            </a:r>
          </a:p>
          <a:p>
            <a:pPr marL="579438" indent="-577850" hangingPunct="1">
              <a:lnSpc>
                <a:spcPct val="100000"/>
              </a:lnSpc>
              <a:buSzPct val="120000"/>
              <a:buFont typeface="Arial" pitchFamily="34" charset="0"/>
              <a:buChar char="•"/>
              <a:tabLst>
                <a:tab pos="841375" algn="l"/>
                <a:tab pos="1447800" algn="l"/>
                <a:tab pos="2171700" algn="l"/>
                <a:tab pos="2895600" algn="l"/>
                <a:tab pos="3619500" algn="l"/>
                <a:tab pos="4343400" algn="l"/>
                <a:tab pos="5067300" algn="l"/>
                <a:tab pos="5791200" algn="l"/>
                <a:tab pos="6515100" algn="l"/>
                <a:tab pos="7239000" algn="l"/>
                <a:tab pos="7962900" algn="l"/>
              </a:tabLst>
            </a:pPr>
            <a:endParaRPr lang="de-DE" sz="1800" dirty="0"/>
          </a:p>
          <a:p>
            <a:pPr marL="287338" indent="-285750" hangingPunct="1">
              <a:buSzPct val="120000"/>
              <a:tabLst>
                <a:tab pos="841375" algn="l"/>
                <a:tab pos="1447800" algn="l"/>
                <a:tab pos="2171700" algn="l"/>
                <a:tab pos="2895600" algn="l"/>
                <a:tab pos="3619500" algn="l"/>
                <a:tab pos="4343400" algn="l"/>
                <a:tab pos="5067300" algn="l"/>
                <a:tab pos="5791200" algn="l"/>
                <a:tab pos="6515100" algn="l"/>
                <a:tab pos="7239000" algn="l"/>
                <a:tab pos="7962900" algn="l"/>
              </a:tabLst>
            </a:pPr>
            <a:r>
              <a:rPr lang="de-DE" sz="1800" dirty="0"/>
              <a:t>Schlechte Ernährung und Bewegungsmangel führen zu Fettleibigkeit. </a:t>
            </a:r>
            <a:r>
              <a:rPr lang="de-DE" sz="1800" dirty="0" smtClean="0"/>
              <a:t/>
            </a:r>
            <a:br>
              <a:rPr lang="de-DE" sz="1800" dirty="0" smtClean="0"/>
            </a:br>
            <a:r>
              <a:rPr lang="de-DE" sz="1800" dirty="0" smtClean="0"/>
              <a:t>Die </a:t>
            </a:r>
            <a:r>
              <a:rPr lang="de-DE" sz="1800" dirty="0"/>
              <a:t>Folge sind ebenso viele Gesundheitsprobleme und vorzeitige </a:t>
            </a:r>
            <a:r>
              <a:rPr lang="de-DE" sz="1800" dirty="0" smtClean="0"/>
              <a:t>Todesfälle wie durch </a:t>
            </a:r>
            <a:r>
              <a:rPr lang="de-DE" sz="1800" dirty="0"/>
              <a:t>das Rauchen. </a:t>
            </a:r>
          </a:p>
          <a:p>
            <a:pPr marL="579438" indent="-577850" hangingPunct="1">
              <a:buSzPct val="120000"/>
              <a:buFont typeface="Arial" pitchFamily="34" charset="0"/>
              <a:buChar char="•"/>
              <a:tabLst>
                <a:tab pos="841375" algn="l"/>
                <a:tab pos="1447800" algn="l"/>
                <a:tab pos="2171700" algn="l"/>
                <a:tab pos="2895600" algn="l"/>
                <a:tab pos="3619500" algn="l"/>
                <a:tab pos="4343400" algn="l"/>
                <a:tab pos="5067300" algn="l"/>
                <a:tab pos="5791200" algn="l"/>
                <a:tab pos="6515100" algn="l"/>
                <a:tab pos="7239000" algn="l"/>
                <a:tab pos="7962900" algn="l"/>
              </a:tabLst>
            </a:pPr>
            <a:endParaRPr lang="de-DE" sz="1800" dirty="0"/>
          </a:p>
          <a:p>
            <a:pPr marL="287338" indent="-285750" hangingPunct="1">
              <a:buSzPct val="120000"/>
              <a:tabLst>
                <a:tab pos="841375" algn="l"/>
                <a:tab pos="1447800" algn="l"/>
                <a:tab pos="2171700" algn="l"/>
                <a:tab pos="2895600" algn="l"/>
                <a:tab pos="3619500" algn="l"/>
                <a:tab pos="4343400" algn="l"/>
                <a:tab pos="5067300" algn="l"/>
                <a:tab pos="5791200" algn="l"/>
                <a:tab pos="6515100" algn="l"/>
                <a:tab pos="7239000" algn="l"/>
                <a:tab pos="7962900" algn="l"/>
              </a:tabLst>
            </a:pPr>
            <a:r>
              <a:rPr lang="de-DE" sz="1800" dirty="0"/>
              <a:t>Schätzungen zufolge werden die Kosten für die Behandlung </a:t>
            </a:r>
            <a:r>
              <a:rPr lang="de-DE" sz="1800" dirty="0" smtClean="0"/>
              <a:t>dieser Probleme bis </a:t>
            </a:r>
            <a:r>
              <a:rPr lang="de-DE" sz="1800" dirty="0"/>
              <a:t>zu 6% der gesamten Gesundheitsausgaben ausmachen</a:t>
            </a:r>
            <a:r>
              <a:rPr lang="de-DE" sz="1800" dirty="0" smtClean="0"/>
              <a:t>.</a:t>
            </a:r>
            <a:endParaRPr lang="de-DE" sz="1800" dirty="0"/>
          </a:p>
        </p:txBody>
      </p:sp>
      <p:sp>
        <p:nvSpPr>
          <p:cNvPr id="5" name="Rechteck 4"/>
          <p:cNvSpPr/>
          <p:nvPr/>
        </p:nvSpPr>
        <p:spPr>
          <a:xfrm>
            <a:off x="539552" y="5733256"/>
            <a:ext cx="7788773" cy="47338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t"/>
          <a:lstStyle/>
          <a:p>
            <a:pPr hangingPunct="1">
              <a:lnSpc>
                <a:spcPct val="100000"/>
              </a:lnSpc>
              <a:tabLst>
                <a:tab pos="723900" algn="l"/>
                <a:tab pos="1447800" algn="l"/>
                <a:tab pos="2171700" algn="l"/>
                <a:tab pos="2895600" algn="l"/>
              </a:tabLst>
            </a:pPr>
            <a:r>
              <a:rPr lang="de-DE" dirty="0" smtClean="0">
                <a:solidFill>
                  <a:srgbClr val="808080"/>
                </a:solidFill>
              </a:rPr>
              <a:t>Bewegungsmangel kostet jedes Jahr ca. 150 - 300 Euro pro Bürger!</a:t>
            </a:r>
            <a:endParaRPr lang="de-DE" dirty="0">
              <a:solidFill>
                <a:srgbClr val="808080"/>
              </a:solidFill>
            </a:endParaRPr>
          </a:p>
        </p:txBody>
      </p:sp>
      <p:sp>
        <p:nvSpPr>
          <p:cNvPr id="7" name="Rectangle 3"/>
          <p:cNvSpPr>
            <a:spLocks noChangeArrowheads="1"/>
          </p:cNvSpPr>
          <p:nvPr/>
        </p:nvSpPr>
        <p:spPr bwMode="auto">
          <a:xfrm>
            <a:off x="466725" y="6284913"/>
            <a:ext cx="5184775" cy="2293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tabLst>
                <a:tab pos="723900" algn="l"/>
                <a:tab pos="1447800" algn="l"/>
                <a:tab pos="2171700" algn="l"/>
                <a:tab pos="2895600" algn="l"/>
                <a:tab pos="3619500" algn="l"/>
                <a:tab pos="4343400" algn="l"/>
                <a:tab pos="5067300" algn="l"/>
              </a:tabLst>
            </a:pPr>
            <a:r>
              <a:rPr lang="de-DE" sz="900" b="1" dirty="0" smtClean="0">
                <a:solidFill>
                  <a:srgbClr val="7F7F7F"/>
                </a:solidFill>
                <a:latin typeface="+mj-lt"/>
              </a:rPr>
              <a:t> Quelle: </a:t>
            </a:r>
            <a:r>
              <a:rPr lang="de-DE" sz="900" dirty="0" smtClean="0">
                <a:solidFill>
                  <a:srgbClr val="7F7F7F"/>
                </a:solidFill>
                <a:latin typeface="+mj-lt"/>
              </a:rPr>
              <a:t>WHO 2010</a:t>
            </a:r>
          </a:p>
        </p:txBody>
      </p:sp>
      <p:sp>
        <p:nvSpPr>
          <p:cNvPr id="8" name="Titel 1"/>
          <p:cNvSpPr txBox="1">
            <a:spLocks/>
          </p:cNvSpPr>
          <p:nvPr/>
        </p:nvSpPr>
        <p:spPr>
          <a:xfrm>
            <a:off x="468313" y="765175"/>
            <a:ext cx="8783637" cy="504031"/>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de-DE" sz="3500" dirty="0">
                <a:solidFill>
                  <a:schemeClr val="bg1">
                    <a:lumMod val="50000"/>
                  </a:schemeClr>
                </a:solidFill>
              </a:rPr>
              <a:t>Kosten von Bewegungsmangel</a:t>
            </a:r>
          </a:p>
        </p:txBody>
      </p:sp>
    </p:spTree>
    <p:extLst>
      <p:ext uri="{BB962C8B-B14F-4D97-AF65-F5344CB8AC3E}">
        <p14:creationId xmlns:p14="http://schemas.microsoft.com/office/powerpoint/2010/main" val="33224135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ieren 15"/>
          <p:cNvGrpSpPr/>
          <p:nvPr/>
        </p:nvGrpSpPr>
        <p:grpSpPr>
          <a:xfrm>
            <a:off x="492100" y="1910074"/>
            <a:ext cx="4961989" cy="4145787"/>
            <a:chOff x="574326" y="1988840"/>
            <a:chExt cx="4806437" cy="4153514"/>
          </a:xfrm>
        </p:grpSpPr>
        <p:sp>
          <p:nvSpPr>
            <p:cNvPr id="6" name="Gleichschenkliges Dreieck 5"/>
            <p:cNvSpPr/>
            <p:nvPr/>
          </p:nvSpPr>
          <p:spPr bwMode="auto">
            <a:xfrm>
              <a:off x="1945553" y="1988840"/>
              <a:ext cx="1987672" cy="1607357"/>
            </a:xfrm>
            <a:prstGeom prst="triangle">
              <a:avLst>
                <a:gd name="adj" fmla="val 50254"/>
              </a:avLst>
            </a:prstGeom>
            <a:solidFill>
              <a:srgbClr val="FDD205"/>
            </a:solidFill>
            <a:ln w="3175" cap="flat" cmpd="sng" algn="ctr">
              <a:solidFill>
                <a:schemeClr val="bg1"/>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 name="Trapezoid 6"/>
            <p:cNvSpPr/>
            <p:nvPr/>
          </p:nvSpPr>
          <p:spPr bwMode="auto">
            <a:xfrm>
              <a:off x="1260740" y="3683247"/>
              <a:ext cx="3376130" cy="1074801"/>
            </a:xfrm>
            <a:prstGeom prst="trapezoid">
              <a:avLst>
                <a:gd name="adj" fmla="val 62635"/>
              </a:avLst>
            </a:prstGeom>
            <a:solidFill>
              <a:schemeClr val="bg1">
                <a:lumMod val="50000"/>
              </a:schemeClr>
            </a:solidFill>
            <a:ln w="3175" cap="flat" cmpd="sng" algn="ctr">
              <a:solidFill>
                <a:schemeClr val="bg1"/>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8" name="Trapezoid 7"/>
            <p:cNvSpPr/>
            <p:nvPr/>
          </p:nvSpPr>
          <p:spPr bwMode="auto">
            <a:xfrm>
              <a:off x="574326" y="4877764"/>
              <a:ext cx="4806437" cy="1073486"/>
            </a:xfrm>
            <a:prstGeom prst="trapezoid">
              <a:avLst>
                <a:gd name="adj" fmla="val 61524"/>
              </a:avLst>
            </a:prstGeom>
            <a:solidFill>
              <a:srgbClr val="D9D9D9"/>
            </a:solidFill>
            <a:ln w="3175" cap="flat" cmpd="sng" algn="ctr">
              <a:solidFill>
                <a:schemeClr val="bg1"/>
              </a:solidFill>
              <a:prstDash val="solid"/>
            </a:ln>
            <a:effectLst>
              <a:outerShdw blurRad="50800" dist="38100" dir="2700000" algn="tl" rotWithShape="0">
                <a:prstClr val="black">
                  <a:alpha val="40000"/>
                </a:prstClr>
              </a:outerShdw>
            </a:effec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smtClean="0">
                  <a:ln>
                    <a:noFill/>
                  </a:ln>
                  <a:solidFill>
                    <a:schemeClr val="bg1">
                      <a:lumMod val="50000"/>
                    </a:schemeClr>
                  </a:solidFill>
                  <a:effectLst/>
                  <a:uLnTx/>
                  <a:uFillTx/>
                  <a:latin typeface="+mj-lt"/>
                  <a:ea typeface="+mn-ea"/>
                  <a:cs typeface="+mn-cs"/>
                </a:rPr>
                <a:t>halbe Stunde Bewegung täglich in Form von Alltagsaktivitäten oder Sport mit mittlerer Intensität</a:t>
              </a:r>
            </a:p>
          </p:txBody>
        </p:sp>
        <p:sp>
          <p:nvSpPr>
            <p:cNvPr id="9" name="Textfeld 9"/>
            <p:cNvSpPr txBox="1">
              <a:spLocks noChangeArrowheads="1"/>
            </p:cNvSpPr>
            <p:nvPr/>
          </p:nvSpPr>
          <p:spPr bwMode="auto">
            <a:xfrm rot="10800000" flipV="1">
              <a:off x="1660318" y="3710486"/>
              <a:ext cx="137279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schemeClr val="bg1"/>
                  </a:solidFill>
                  <a:effectLst/>
                  <a:uLnTx/>
                  <a:uFillTx/>
                  <a:latin typeface="+mj-lt"/>
                </a:rPr>
                <a:t>Ausdauer-training</a:t>
              </a:r>
              <a:br>
                <a:rPr kumimoji="0" lang="de-DE" sz="1400" b="0" i="0" u="none" strike="noStrike" kern="0" cap="none" spc="0" normalizeH="0" baseline="0" noProof="0" dirty="0">
                  <a:ln>
                    <a:noFill/>
                  </a:ln>
                  <a:solidFill>
                    <a:schemeClr val="bg1"/>
                  </a:solidFill>
                  <a:effectLst/>
                  <a:uLnTx/>
                  <a:uFillTx/>
                  <a:latin typeface="+mj-lt"/>
                </a:rPr>
              </a:br>
              <a:r>
                <a:rPr kumimoji="0" lang="de-DE" sz="1400" b="0" i="0" u="none" strike="noStrike" kern="0" cap="none" spc="0" normalizeH="0" baseline="0" noProof="0" dirty="0">
                  <a:ln>
                    <a:noFill/>
                  </a:ln>
                  <a:solidFill>
                    <a:schemeClr val="bg1"/>
                  </a:solidFill>
                  <a:effectLst/>
                  <a:uLnTx/>
                  <a:uFillTx/>
                  <a:latin typeface="+mj-lt"/>
                </a:rPr>
                <a:t>3mal/Woche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schemeClr val="bg1"/>
                  </a:solidFill>
                  <a:effectLst/>
                  <a:uLnTx/>
                  <a:uFillTx/>
                  <a:latin typeface="+mj-lt"/>
                </a:rPr>
                <a:t>20-60 </a:t>
              </a:r>
              <a:r>
                <a:rPr kumimoji="0" lang="de-DE" sz="1400" b="0" i="0" u="none" strike="noStrike" kern="0" cap="none" spc="0" normalizeH="0" baseline="0" noProof="0" dirty="0" smtClean="0">
                  <a:ln>
                    <a:noFill/>
                  </a:ln>
                  <a:solidFill>
                    <a:schemeClr val="bg1"/>
                  </a:solidFill>
                  <a:effectLst/>
                  <a:uLnTx/>
                  <a:uFillTx/>
                  <a:latin typeface="+mj-lt"/>
                </a:rPr>
                <a:t>Min</a:t>
              </a:r>
              <a:r>
                <a:rPr kumimoji="0" lang="de-DE" sz="1400" b="0" i="0" u="none" strike="noStrike" kern="0" cap="none" spc="0" normalizeH="0" baseline="0" noProof="0" dirty="0">
                  <a:ln>
                    <a:noFill/>
                  </a:ln>
                  <a:solidFill>
                    <a:schemeClr val="bg1"/>
                  </a:solidFill>
                  <a:effectLst/>
                  <a:uLnTx/>
                  <a:uFillTx/>
                  <a:latin typeface="+mj-lt"/>
                </a:rPr>
                <a:t>.</a:t>
              </a:r>
            </a:p>
          </p:txBody>
        </p:sp>
        <p:sp>
          <p:nvSpPr>
            <p:cNvPr id="10" name="Textfeld 10"/>
            <p:cNvSpPr txBox="1">
              <a:spLocks noChangeArrowheads="1"/>
            </p:cNvSpPr>
            <p:nvPr/>
          </p:nvSpPr>
          <p:spPr bwMode="auto">
            <a:xfrm rot="10800000" flipV="1">
              <a:off x="2843809" y="3861048"/>
              <a:ext cx="159445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schemeClr val="bg1"/>
                  </a:solidFill>
                  <a:effectLst/>
                  <a:uLnTx/>
                  <a:uFillTx/>
                  <a:latin typeface="+mj-lt"/>
                </a:rPr>
                <a:t>Kraft/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schemeClr val="bg1"/>
                  </a:solidFill>
                  <a:effectLst/>
                  <a:uLnTx/>
                  <a:uFillTx/>
                  <a:latin typeface="+mj-lt"/>
                </a:rPr>
                <a:t>Beweglichkeit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schemeClr val="bg1"/>
                  </a:solidFill>
                  <a:effectLst/>
                  <a:uLnTx/>
                  <a:uFillTx/>
                  <a:latin typeface="+mj-lt"/>
                </a:rPr>
                <a:t>2mal/Woche</a:t>
              </a:r>
            </a:p>
          </p:txBody>
        </p:sp>
        <p:cxnSp>
          <p:nvCxnSpPr>
            <p:cNvPr id="11" name="Gerade Verbindung 10"/>
            <p:cNvCxnSpPr/>
            <p:nvPr/>
          </p:nvCxnSpPr>
          <p:spPr bwMode="auto">
            <a:xfrm rot="16200000" flipH="1" flipV="1">
              <a:off x="2499264" y="4221077"/>
              <a:ext cx="956139" cy="0"/>
            </a:xfrm>
            <a:prstGeom prst="line">
              <a:avLst/>
            </a:prstGeom>
            <a:noFill/>
            <a:ln w="9525" cap="flat" cmpd="sng" algn="ctr">
              <a:solidFill>
                <a:sysClr val="window" lastClr="FFFFFF"/>
              </a:solidFill>
              <a:prstDash val="solid"/>
            </a:ln>
            <a:effectLst/>
          </p:spPr>
        </p:cxnSp>
        <p:sp>
          <p:nvSpPr>
            <p:cNvPr id="12" name="Textfeld 14"/>
            <p:cNvSpPr txBox="1">
              <a:spLocks noChangeArrowheads="1"/>
            </p:cNvSpPr>
            <p:nvPr/>
          </p:nvSpPr>
          <p:spPr bwMode="auto">
            <a:xfrm>
              <a:off x="1855078" y="2492896"/>
              <a:ext cx="218299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1400" kern="0" dirty="0">
                  <a:solidFill>
                    <a:schemeClr val="bg1">
                      <a:lumMod val="50000"/>
                    </a:schemeClr>
                  </a:solidFill>
                  <a:latin typeface="+mj-lt"/>
                </a:rPr>
                <a:t>w</a:t>
              </a:r>
              <a:r>
                <a:rPr kumimoji="0" lang="de-DE" sz="1400" b="0" i="0" u="none" strike="noStrike" kern="0" cap="none" spc="0" normalizeH="0" baseline="0" noProof="0" dirty="0" smtClean="0">
                  <a:ln>
                    <a:noFill/>
                  </a:ln>
                  <a:solidFill>
                    <a:schemeClr val="bg1">
                      <a:lumMod val="50000"/>
                    </a:schemeClr>
                  </a:solidFill>
                  <a:effectLst/>
                  <a:uLnTx/>
                  <a:uFillTx/>
                  <a:latin typeface="+mj-lt"/>
                </a:rPr>
                <a:t>eiter-</a:t>
              </a:r>
              <a:endParaRPr kumimoji="0" lang="de-DE" sz="1400" b="0" i="0" u="none" strike="noStrike" kern="0" cap="none" spc="0" normalizeH="0" baseline="0" noProof="0" dirty="0">
                <a:ln>
                  <a:noFill/>
                </a:ln>
                <a:solidFill>
                  <a:schemeClr val="bg1">
                    <a:lumMod val="50000"/>
                  </a:schemeClr>
                </a:solidFill>
                <a:effectLst/>
                <a:uLnTx/>
                <a:uFillTx/>
                <a:latin typeface="+mj-lt"/>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schemeClr val="bg1">
                      <a:lumMod val="50000"/>
                    </a:schemeClr>
                  </a:solidFill>
                  <a:effectLst/>
                  <a:uLnTx/>
                  <a:uFillTx/>
                  <a:latin typeface="+mj-lt"/>
                </a:rPr>
                <a:t>gehende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schemeClr val="bg1">
                      <a:lumMod val="50000"/>
                    </a:schemeClr>
                  </a:solidFill>
                  <a:effectLst/>
                  <a:uLnTx/>
                  <a:uFillTx/>
                  <a:latin typeface="+mj-lt"/>
                </a:rPr>
                <a:t>sportliche </a:t>
              </a:r>
              <a:br>
                <a:rPr kumimoji="0" lang="de-DE" sz="1400" b="0" i="0" u="none" strike="noStrike" kern="0" cap="none" spc="0" normalizeH="0" baseline="0" noProof="0" dirty="0">
                  <a:ln>
                    <a:noFill/>
                  </a:ln>
                  <a:solidFill>
                    <a:schemeClr val="bg1">
                      <a:lumMod val="50000"/>
                    </a:schemeClr>
                  </a:solidFill>
                  <a:effectLst/>
                  <a:uLnTx/>
                  <a:uFillTx/>
                  <a:latin typeface="+mj-lt"/>
                </a:rPr>
              </a:br>
              <a:r>
                <a:rPr kumimoji="0" lang="de-DE" sz="1400" b="0" i="0" u="none" strike="noStrike" kern="0" cap="none" spc="0" normalizeH="0" baseline="0" noProof="0" dirty="0" smtClean="0">
                  <a:ln>
                    <a:noFill/>
                  </a:ln>
                  <a:solidFill>
                    <a:schemeClr val="bg1">
                      <a:lumMod val="50000"/>
                    </a:schemeClr>
                  </a:solidFill>
                  <a:effectLst/>
                  <a:uLnTx/>
                  <a:uFillTx/>
                  <a:latin typeface="+mj-lt"/>
                </a:rPr>
                <a:t>Aktivitäten</a:t>
              </a:r>
              <a:endParaRPr kumimoji="0" lang="de-DE" sz="1400" b="0" i="0" u="none" strike="noStrike" kern="0" cap="none" spc="0" normalizeH="0" baseline="0" noProof="0" dirty="0">
                <a:ln>
                  <a:noFill/>
                </a:ln>
                <a:solidFill>
                  <a:schemeClr val="bg1">
                    <a:lumMod val="50000"/>
                  </a:schemeClr>
                </a:solidFill>
                <a:effectLst/>
                <a:uLnTx/>
                <a:uFillTx/>
                <a:latin typeface="+mj-lt"/>
              </a:endParaRPr>
            </a:p>
          </p:txBody>
        </p:sp>
        <p:sp>
          <p:nvSpPr>
            <p:cNvPr id="15" name="Pfeil nach rechts 14"/>
            <p:cNvSpPr/>
            <p:nvPr/>
          </p:nvSpPr>
          <p:spPr>
            <a:xfrm rot="14245262">
              <a:off x="3328624" y="4367813"/>
              <a:ext cx="3225622" cy="323459"/>
            </a:xfrm>
            <a:prstGeom prst="rightArrow">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7" name="Rechteck 16"/>
          <p:cNvSpPr/>
          <p:nvPr/>
        </p:nvSpPr>
        <p:spPr>
          <a:xfrm>
            <a:off x="5025121" y="3991817"/>
            <a:ext cx="2779025" cy="646331"/>
          </a:xfrm>
          <a:prstGeom prst="rect">
            <a:avLst/>
          </a:prstGeom>
        </p:spPr>
        <p:txBody>
          <a:bodyPr wrap="square">
            <a:spAutoFit/>
          </a:bodyPr>
          <a:lstStyle/>
          <a:p>
            <a:pPr hangingPunct="1">
              <a:lnSpc>
                <a:spcPct val="100000"/>
              </a:lnSpc>
              <a:tabLst>
                <a:tab pos="723900" algn="l"/>
                <a:tab pos="1447800" algn="l"/>
                <a:tab pos="2171700" algn="l"/>
                <a:tab pos="2895600" algn="l"/>
                <a:tab pos="3619500" algn="l"/>
                <a:tab pos="4343400" algn="l"/>
              </a:tabLst>
            </a:pPr>
            <a:r>
              <a:rPr lang="de-DE" dirty="0" smtClean="0">
                <a:solidFill>
                  <a:schemeClr val="bg1">
                    <a:lumMod val="50000"/>
                  </a:schemeClr>
                </a:solidFill>
                <a:latin typeface="+mj-lt"/>
              </a:rPr>
              <a:t>zusätzliche Stufe verspricht </a:t>
            </a:r>
          </a:p>
          <a:p>
            <a:pPr hangingPunct="1">
              <a:lnSpc>
                <a:spcPct val="100000"/>
              </a:lnSpc>
              <a:tabLst>
                <a:tab pos="723900" algn="l"/>
                <a:tab pos="1447800" algn="l"/>
                <a:tab pos="2171700" algn="l"/>
                <a:tab pos="2895600" algn="l"/>
                <a:tab pos="3619500" algn="l"/>
                <a:tab pos="4343400" algn="l"/>
              </a:tabLst>
            </a:pPr>
            <a:r>
              <a:rPr lang="de-DE" dirty="0" smtClean="0">
                <a:solidFill>
                  <a:schemeClr val="bg1">
                    <a:lumMod val="50000"/>
                  </a:schemeClr>
                </a:solidFill>
                <a:latin typeface="+mj-lt"/>
              </a:rPr>
              <a:t>    zusätzlichen Nutzen</a:t>
            </a:r>
            <a:endParaRPr lang="de-DE" dirty="0">
              <a:solidFill>
                <a:schemeClr val="bg1">
                  <a:lumMod val="50000"/>
                </a:schemeClr>
              </a:solidFill>
              <a:latin typeface="+mj-lt"/>
            </a:endParaRPr>
          </a:p>
        </p:txBody>
      </p:sp>
      <p:sp>
        <p:nvSpPr>
          <p:cNvPr id="18" name="Rechteck 17"/>
          <p:cNvSpPr/>
          <p:nvPr/>
        </p:nvSpPr>
        <p:spPr>
          <a:xfrm>
            <a:off x="4283968" y="1805915"/>
            <a:ext cx="4032448" cy="830997"/>
          </a:xfrm>
          <a:prstGeom prst="rect">
            <a:avLst/>
          </a:prstGeom>
          <a:noFill/>
          <a:ln>
            <a:solidFill>
              <a:srgbClr val="FDD205"/>
            </a:solidFill>
          </a:ln>
          <a:effectLst/>
        </p:spPr>
        <p:txBody>
          <a:bodyPr wrap="square">
            <a:spAutoFit/>
          </a:bodyPr>
          <a:lstStyle/>
          <a:p>
            <a:pPr hangingPunct="1">
              <a:lnSpc>
                <a:spcPct val="100000"/>
              </a:lnSpc>
              <a:tabLst>
                <a:tab pos="723900" algn="l"/>
                <a:tab pos="1447800" algn="l"/>
                <a:tab pos="2171700" algn="l"/>
                <a:tab pos="2895600" algn="l"/>
              </a:tabLst>
            </a:pPr>
            <a:r>
              <a:rPr lang="de-DE" sz="1600" dirty="0">
                <a:solidFill>
                  <a:schemeClr val="bg1">
                    <a:lumMod val="50000"/>
                  </a:schemeClr>
                </a:solidFill>
                <a:latin typeface="+mj-lt"/>
              </a:rPr>
              <a:t>N</a:t>
            </a:r>
            <a:r>
              <a:rPr lang="de-DE" sz="1600" dirty="0" smtClean="0">
                <a:solidFill>
                  <a:schemeClr val="bg1">
                    <a:lumMod val="50000"/>
                  </a:schemeClr>
                </a:solidFill>
                <a:latin typeface="+mj-lt"/>
              </a:rPr>
              <a:t>achweisbare Gesundheitseffekte durch nur eine halbe Stunde Bewegung an mindestens 3 Tagen pro Woche</a:t>
            </a:r>
            <a:endParaRPr lang="de-DE" sz="1600" dirty="0">
              <a:solidFill>
                <a:schemeClr val="bg1">
                  <a:lumMod val="50000"/>
                </a:schemeClr>
              </a:solidFill>
              <a:latin typeface="+mj-lt"/>
            </a:endParaRPr>
          </a:p>
        </p:txBody>
      </p:sp>
      <p:sp>
        <p:nvSpPr>
          <p:cNvPr id="19" name="Rectangle 3"/>
          <p:cNvSpPr>
            <a:spLocks noChangeArrowheads="1"/>
          </p:cNvSpPr>
          <p:nvPr/>
        </p:nvSpPr>
        <p:spPr bwMode="auto">
          <a:xfrm>
            <a:off x="466725" y="6284913"/>
            <a:ext cx="5184775" cy="2293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tabLst>
                <a:tab pos="723900" algn="l"/>
                <a:tab pos="1447800" algn="l"/>
                <a:tab pos="2171700" algn="l"/>
                <a:tab pos="2895600" algn="l"/>
                <a:tab pos="3619500" algn="l"/>
                <a:tab pos="4343400" algn="l"/>
                <a:tab pos="5067300" algn="l"/>
              </a:tabLst>
            </a:pPr>
            <a:r>
              <a:rPr lang="de-DE" sz="900" b="1" dirty="0" smtClean="0">
                <a:solidFill>
                  <a:srgbClr val="7F7F7F"/>
                </a:solidFill>
                <a:latin typeface="+mj-lt"/>
              </a:rPr>
              <a:t> Quelle: </a:t>
            </a:r>
            <a:r>
              <a:rPr lang="de-DE" sz="900" dirty="0" smtClean="0">
                <a:solidFill>
                  <a:srgbClr val="7F7F7F"/>
                </a:solidFill>
                <a:latin typeface="+mj-lt"/>
              </a:rPr>
              <a:t>BASPO 2009; RKI 2003</a:t>
            </a:r>
          </a:p>
        </p:txBody>
      </p:sp>
      <p:sp>
        <p:nvSpPr>
          <p:cNvPr id="22" name="Titel 1"/>
          <p:cNvSpPr txBox="1">
            <a:spLocks/>
          </p:cNvSpPr>
          <p:nvPr/>
        </p:nvSpPr>
        <p:spPr>
          <a:xfrm>
            <a:off x="468313" y="765175"/>
            <a:ext cx="8783637" cy="504031"/>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de-DE" sz="3500" dirty="0">
                <a:solidFill>
                  <a:schemeClr val="bg1">
                    <a:lumMod val="50000"/>
                  </a:schemeClr>
                </a:solidFill>
              </a:rPr>
              <a:t>Die Bewegungspyramide</a:t>
            </a:r>
          </a:p>
        </p:txBody>
      </p:sp>
    </p:spTree>
    <p:extLst>
      <p:ext uri="{BB962C8B-B14F-4D97-AF65-F5344CB8AC3E}">
        <p14:creationId xmlns:p14="http://schemas.microsoft.com/office/powerpoint/2010/main" val="13953886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de-DE" sz="3500" dirty="0"/>
              <a:t>Bewegungsförderung am </a:t>
            </a:r>
            <a:r>
              <a:rPr lang="de-DE" sz="3500" dirty="0" smtClean="0"/>
              <a:t>Arbeitsplatz</a:t>
            </a:r>
            <a:endParaRPr lang="de-DE" sz="2500" dirty="0"/>
          </a:p>
        </p:txBody>
      </p:sp>
      <p:sp>
        <p:nvSpPr>
          <p:cNvPr id="4" name="Rechteck 3"/>
          <p:cNvSpPr/>
          <p:nvPr/>
        </p:nvSpPr>
        <p:spPr>
          <a:xfrm>
            <a:off x="260961" y="4437112"/>
            <a:ext cx="5175135" cy="435825"/>
          </a:xfrm>
          <a:prstGeom prst="rect">
            <a:avLst/>
          </a:prstGeom>
        </p:spPr>
        <p:txBody>
          <a:bodyPr wrap="none">
            <a:spAutoFit/>
          </a:bodyPr>
          <a:lstStyle/>
          <a:p>
            <a:r>
              <a:rPr lang="de-DE" sz="2400" dirty="0" smtClean="0">
                <a:solidFill>
                  <a:srgbClr val="7F7F7F"/>
                </a:solidFill>
                <a:latin typeface="+mj-lt"/>
              </a:rPr>
              <a:t>Vom Wissen zur praktischen Umsetzung</a:t>
            </a:r>
            <a:endParaRPr lang="de-DE" sz="2400" dirty="0">
              <a:solidFill>
                <a:srgbClr val="7F7F7F"/>
              </a:solidFill>
              <a:latin typeface="+mj-lt"/>
            </a:endParaRPr>
          </a:p>
        </p:txBody>
      </p:sp>
    </p:spTree>
    <p:extLst>
      <p:ext uri="{BB962C8B-B14F-4D97-AF65-F5344CB8AC3E}">
        <p14:creationId xmlns:p14="http://schemas.microsoft.com/office/powerpoint/2010/main" val="24553631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3545" b="15586"/>
          <a:stretch/>
        </p:blipFill>
        <p:spPr bwMode="auto">
          <a:xfrm>
            <a:off x="0" y="1670843"/>
            <a:ext cx="9144000" cy="4926509"/>
          </a:xfrm>
          <a:prstGeom prst="rect">
            <a:avLst/>
          </a:prstGeom>
          <a:noFill/>
          <a:ln>
            <a:noFill/>
          </a:ln>
          <a:effectLst/>
          <a:extLst>
            <a:ext uri="{909E8E84-426E-40DD-AFC4-6F175D3DCCD1}">
              <a14:hiddenFill xmlns:a14="http://schemas.microsoft.com/office/drawing/2010/main">
                <a:blipFill dpi="0" rotWithShape="0">
                  <a:blip/>
                  <a:srcRect t="3545" b="897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Flussdiagramm: Prozess 6"/>
          <p:cNvSpPr/>
          <p:nvPr/>
        </p:nvSpPr>
        <p:spPr>
          <a:xfrm>
            <a:off x="0" y="1670843"/>
            <a:ext cx="9144000" cy="4926509"/>
          </a:xfrm>
          <a:prstGeom prst="flowChartProcess">
            <a:avLst/>
          </a:prstGeom>
          <a:solidFill>
            <a:srgbClr val="FFFFFF">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5"/>
          <p:cNvSpPr/>
          <p:nvPr/>
        </p:nvSpPr>
        <p:spPr>
          <a:xfrm>
            <a:off x="6250803" y="1196752"/>
            <a:ext cx="2232248" cy="2232248"/>
          </a:xfrm>
          <a:prstGeom prst="ellipse">
            <a:avLst/>
          </a:prstGeom>
          <a:solidFill>
            <a:srgbClr val="FDD20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dirty="0" smtClean="0"/>
              <a:t>Wenn Formel 1 kommt, das schaue ich das regelmäßig. …Das ist auch der einzige Sport, den ich betreibe.</a:t>
            </a:r>
            <a:endParaRPr lang="de-DE" sz="1400" b="1" dirty="0"/>
          </a:p>
        </p:txBody>
      </p:sp>
      <p:sp>
        <p:nvSpPr>
          <p:cNvPr id="8" name="Ellipse 7"/>
          <p:cNvSpPr/>
          <p:nvPr/>
        </p:nvSpPr>
        <p:spPr>
          <a:xfrm>
            <a:off x="4199085" y="2060848"/>
            <a:ext cx="1883822" cy="1883822"/>
          </a:xfrm>
          <a:prstGeom prst="ellipse">
            <a:avLst/>
          </a:prstGeom>
          <a:solidFill>
            <a:srgbClr val="7F7F7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smtClean="0"/>
              <a:t>Ich kann bei meinen Beschwerden doch gar keinen Sport machen. Da schade ich mir doch mehr, als das mir das nützt.</a:t>
            </a:r>
          </a:p>
        </p:txBody>
      </p:sp>
      <p:sp>
        <p:nvSpPr>
          <p:cNvPr id="9" name="Ellipse 8"/>
          <p:cNvSpPr/>
          <p:nvPr/>
        </p:nvSpPr>
        <p:spPr>
          <a:xfrm>
            <a:off x="5652120" y="3362798"/>
            <a:ext cx="2442466" cy="2442466"/>
          </a:xfrm>
          <a:prstGeom prst="ellipse">
            <a:avLst/>
          </a:prstGeom>
          <a:solidFill>
            <a:srgbClr val="7F7F7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dirty="0" smtClean="0"/>
              <a:t>Die Arbeit mit den Kindern, der Ärger mit der Schicht, das war einfach Stress genug, alles unter einen Hut zu bringen.</a:t>
            </a:r>
          </a:p>
        </p:txBody>
      </p:sp>
      <p:sp>
        <p:nvSpPr>
          <p:cNvPr id="10" name="Ellipse 9"/>
          <p:cNvSpPr/>
          <p:nvPr/>
        </p:nvSpPr>
        <p:spPr>
          <a:xfrm>
            <a:off x="179512" y="3677494"/>
            <a:ext cx="2592288" cy="2592288"/>
          </a:xfrm>
          <a:prstGeom prst="ellipse">
            <a:avLst/>
          </a:prstGeom>
          <a:solidFill>
            <a:srgbClr val="7F7F7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smtClean="0"/>
              <a:t>Da war so ein Student da, der hat immer so zehn Minuten Musik angemacht, und dann haben wir alle die Arbeit niedergelegt und ein paar Übungen gemacht, aber da haben nicht so viele mitgeturnt, weil sich alle blöd vorgekommen sind.</a:t>
            </a:r>
          </a:p>
        </p:txBody>
      </p:sp>
      <p:sp>
        <p:nvSpPr>
          <p:cNvPr id="11" name="Ellipse 10"/>
          <p:cNvSpPr/>
          <p:nvPr/>
        </p:nvSpPr>
        <p:spPr>
          <a:xfrm>
            <a:off x="1560539" y="1791498"/>
            <a:ext cx="2147366" cy="2147366"/>
          </a:xfrm>
          <a:prstGeom prst="ellipse">
            <a:avLst/>
          </a:prstGeom>
          <a:solidFill>
            <a:srgbClr val="FDD205">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smtClean="0"/>
              <a:t>Ich kenne ganz viele, die haben sich auch nicht bewegt und dazu noch geraucht, und trotzdem haben sie lange gelebt und sind nie ernsthaft erkrankt.</a:t>
            </a:r>
          </a:p>
        </p:txBody>
      </p:sp>
      <p:sp>
        <p:nvSpPr>
          <p:cNvPr id="12" name="Ellipse 11"/>
          <p:cNvSpPr/>
          <p:nvPr/>
        </p:nvSpPr>
        <p:spPr>
          <a:xfrm>
            <a:off x="3142512" y="3879310"/>
            <a:ext cx="2171973" cy="2188655"/>
          </a:xfrm>
          <a:prstGeom prst="ellipse">
            <a:avLst/>
          </a:prstGeom>
          <a:solidFill>
            <a:srgbClr val="FDD205">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smtClean="0"/>
              <a:t>Ich bewege mich auf der Arbeit sowieso andauernd. </a:t>
            </a:r>
          </a:p>
        </p:txBody>
      </p:sp>
      <p:sp>
        <p:nvSpPr>
          <p:cNvPr id="13" name="Titel 1"/>
          <p:cNvSpPr txBox="1">
            <a:spLocks/>
          </p:cNvSpPr>
          <p:nvPr/>
        </p:nvSpPr>
        <p:spPr>
          <a:xfrm>
            <a:off x="313420" y="836712"/>
            <a:ext cx="8784976" cy="100811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de-DE" sz="3600" dirty="0" smtClean="0">
                <a:solidFill>
                  <a:srgbClr val="808080"/>
                </a:solidFill>
              </a:rPr>
              <a:t>Barrieren im Setting Betrieb</a:t>
            </a:r>
            <a:endParaRPr lang="de-DE" sz="3500" dirty="0">
              <a:solidFill>
                <a:schemeClr val="bg1">
                  <a:lumMod val="50000"/>
                </a:schemeClr>
              </a:solidFill>
            </a:endParaRPr>
          </a:p>
        </p:txBody>
      </p:sp>
    </p:spTree>
    <p:extLst>
      <p:ext uri="{BB962C8B-B14F-4D97-AF65-F5344CB8AC3E}">
        <p14:creationId xmlns:p14="http://schemas.microsoft.com/office/powerpoint/2010/main" val="38800292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Users\magdalena\Desktop\Works\Projekte\Kunde\BKK\Bewegung\42-2407804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686" r="-1" b="6661"/>
          <a:stretch/>
        </p:blipFill>
        <p:spPr bwMode="auto">
          <a:xfrm>
            <a:off x="6228184" y="701932"/>
            <a:ext cx="2918616" cy="58954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m 3"/>
          <p:cNvGraphicFramePr/>
          <p:nvPr>
            <p:extLst>
              <p:ext uri="{D42A27DB-BD31-4B8C-83A1-F6EECF244321}">
                <p14:modId xmlns:p14="http://schemas.microsoft.com/office/powerpoint/2010/main" val="732406984"/>
              </p:ext>
            </p:extLst>
          </p:nvPr>
        </p:nvGraphicFramePr>
        <p:xfrm>
          <a:off x="35881" y="1735845"/>
          <a:ext cx="6624736" cy="3827593"/>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3"/>
          <p:cNvSpPr>
            <a:spLocks noChangeArrowheads="1"/>
          </p:cNvSpPr>
          <p:nvPr/>
        </p:nvSpPr>
        <p:spPr bwMode="auto">
          <a:xfrm>
            <a:off x="466725" y="6284913"/>
            <a:ext cx="5184775" cy="2293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tabLst>
                <a:tab pos="723900" algn="l"/>
                <a:tab pos="1447800" algn="l"/>
                <a:tab pos="2171700" algn="l"/>
                <a:tab pos="2895600" algn="l"/>
                <a:tab pos="3619500" algn="l"/>
                <a:tab pos="4343400" algn="l"/>
                <a:tab pos="5067300" algn="l"/>
              </a:tabLst>
            </a:pPr>
            <a:r>
              <a:rPr lang="de-DE" sz="900" b="1" dirty="0" smtClean="0">
                <a:solidFill>
                  <a:srgbClr val="7F7F7F"/>
                </a:solidFill>
                <a:latin typeface="+mj-lt"/>
              </a:rPr>
              <a:t> Quelle: </a:t>
            </a:r>
            <a:r>
              <a:rPr lang="de-DE" sz="900" dirty="0" smtClean="0">
                <a:solidFill>
                  <a:srgbClr val="7F7F7F"/>
                </a:solidFill>
                <a:latin typeface="+mj-lt"/>
              </a:rPr>
              <a:t>Eurobarometer 2014</a:t>
            </a:r>
          </a:p>
        </p:txBody>
      </p:sp>
      <p:sp>
        <p:nvSpPr>
          <p:cNvPr id="8" name="Titel 1"/>
          <p:cNvSpPr txBox="1">
            <a:spLocks/>
          </p:cNvSpPr>
          <p:nvPr/>
        </p:nvSpPr>
        <p:spPr>
          <a:xfrm>
            <a:off x="468313" y="765175"/>
            <a:ext cx="8783637" cy="504031"/>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de-DE" sz="3500" dirty="0">
                <a:solidFill>
                  <a:schemeClr val="bg1">
                    <a:lumMod val="50000"/>
                  </a:schemeClr>
                </a:solidFill>
              </a:rPr>
              <a:t>Der innere Schweinehund</a:t>
            </a:r>
          </a:p>
        </p:txBody>
      </p:sp>
    </p:spTree>
    <p:extLst>
      <p:ext uri="{BB962C8B-B14F-4D97-AF65-F5344CB8AC3E}">
        <p14:creationId xmlns:p14="http://schemas.microsoft.com/office/powerpoint/2010/main" val="1604940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3"/>
          </p:nvPr>
        </p:nvSpPr>
        <p:spPr>
          <a:xfrm>
            <a:off x="107504" y="2564904"/>
            <a:ext cx="8352928" cy="3689666"/>
          </a:xfrm>
        </p:spPr>
        <p:txBody>
          <a:bodyPr/>
          <a:lstStyle/>
          <a:p>
            <a:pPr eaLnBrk="1">
              <a:lnSpc>
                <a:spcPct val="100000"/>
              </a:lnSpc>
              <a:spcBef>
                <a:spcPts val="638"/>
              </a:spcBef>
              <a:buSzPct val="120000"/>
              <a:buFont typeface="Arial" pitchFamily="34" charset="0"/>
              <a:buChar char="•"/>
            </a:pPr>
            <a:r>
              <a:rPr lang="de-DE" sz="1800" dirty="0" smtClean="0">
                <a:latin typeface="+mj-lt"/>
              </a:rPr>
              <a:t>Arbeitsmedizinische Vorsorgeuntersuchung</a:t>
            </a:r>
          </a:p>
          <a:p>
            <a:pPr eaLnBrk="1">
              <a:spcBef>
                <a:spcPts val="638"/>
              </a:spcBef>
              <a:buSzPct val="120000"/>
            </a:pPr>
            <a:r>
              <a:rPr lang="de-DE" sz="1800" dirty="0" smtClean="0">
                <a:latin typeface="+mj-lt"/>
              </a:rPr>
              <a:t>Gesundheitsbericht</a:t>
            </a:r>
          </a:p>
          <a:p>
            <a:pPr eaLnBrk="1">
              <a:lnSpc>
                <a:spcPct val="100000"/>
              </a:lnSpc>
              <a:spcBef>
                <a:spcPts val="638"/>
              </a:spcBef>
              <a:buSzPct val="120000"/>
              <a:buFont typeface="Arial" pitchFamily="34" charset="0"/>
              <a:buChar char="•"/>
            </a:pPr>
            <a:r>
              <a:rPr lang="de-DE" sz="1800" dirty="0" smtClean="0">
                <a:latin typeface="+mj-lt"/>
              </a:rPr>
              <a:t>Bewegungsanamnese / Tagesablauf / Aktivitätsprotokoll</a:t>
            </a:r>
          </a:p>
          <a:p>
            <a:pPr eaLnBrk="1">
              <a:lnSpc>
                <a:spcPct val="100000"/>
              </a:lnSpc>
              <a:spcBef>
                <a:spcPts val="638"/>
              </a:spcBef>
              <a:buSzPct val="120000"/>
              <a:buFont typeface="Arial" pitchFamily="34" charset="0"/>
              <a:buChar char="•"/>
            </a:pPr>
            <a:r>
              <a:rPr lang="de-DE" sz="1800" dirty="0" smtClean="0">
                <a:latin typeface="+mj-lt"/>
              </a:rPr>
              <a:t>Fitness- und Belastungscheck</a:t>
            </a:r>
          </a:p>
          <a:p>
            <a:pPr eaLnBrk="1">
              <a:lnSpc>
                <a:spcPct val="100000"/>
              </a:lnSpc>
              <a:spcBef>
                <a:spcPts val="638"/>
              </a:spcBef>
              <a:buSzPct val="120000"/>
              <a:buFont typeface="Arial" pitchFamily="34" charset="0"/>
              <a:buChar char="•"/>
            </a:pPr>
            <a:r>
              <a:rPr lang="de-DE" sz="1800" dirty="0" smtClean="0">
                <a:latin typeface="+mj-lt"/>
              </a:rPr>
              <a:t>Gefährdungsbeurteilung (Fragen der Ergonomie bzw. der körperlichen Arbeit und Bewegungsabläufe)</a:t>
            </a:r>
          </a:p>
          <a:p>
            <a:pPr eaLnBrk="1">
              <a:lnSpc>
                <a:spcPct val="100000"/>
              </a:lnSpc>
              <a:spcBef>
                <a:spcPts val="638"/>
              </a:spcBef>
              <a:buSzPct val="120000"/>
              <a:buFont typeface="Arial" pitchFamily="34" charset="0"/>
              <a:buChar char="•"/>
            </a:pPr>
            <a:r>
              <a:rPr lang="de-DE" sz="1800" dirty="0" smtClean="0">
                <a:latin typeface="+mj-lt"/>
              </a:rPr>
              <a:t>Gesundheitscheck (Cholesterin, Blutdruck, Gewicht (BMI), Herzfrequenzvariabilität, Rücken-Check,)</a:t>
            </a:r>
          </a:p>
          <a:p>
            <a:pPr eaLnBrk="1">
              <a:lnSpc>
                <a:spcPct val="100000"/>
              </a:lnSpc>
              <a:spcBef>
                <a:spcPts val="638"/>
              </a:spcBef>
              <a:buSzPct val="120000"/>
              <a:buFont typeface="Arial" pitchFamily="34" charset="0"/>
              <a:buChar char="•"/>
            </a:pPr>
            <a:r>
              <a:rPr lang="de-DE" sz="1800" dirty="0" smtClean="0">
                <a:latin typeface="+mj-lt"/>
              </a:rPr>
              <a:t>Mitarbeiterbefragung</a:t>
            </a:r>
          </a:p>
          <a:p>
            <a:pPr eaLnBrk="1">
              <a:lnSpc>
                <a:spcPct val="100000"/>
              </a:lnSpc>
              <a:spcBef>
                <a:spcPts val="638"/>
              </a:spcBef>
              <a:buSzPct val="120000"/>
              <a:buFont typeface="Arial" pitchFamily="34" charset="0"/>
              <a:buChar char="•"/>
            </a:pPr>
            <a:r>
              <a:rPr lang="de-DE" sz="1800" dirty="0" smtClean="0">
                <a:latin typeface="+mj-lt"/>
              </a:rPr>
              <a:t>Selbstcheck / gesundheitliche Selbsteinschätzung</a:t>
            </a:r>
          </a:p>
          <a:p>
            <a:pPr eaLnBrk="1">
              <a:lnSpc>
                <a:spcPct val="100000"/>
              </a:lnSpc>
              <a:spcBef>
                <a:spcPts val="638"/>
              </a:spcBef>
              <a:buSzPct val="120000"/>
              <a:buFont typeface="Arial" pitchFamily="34" charset="0"/>
              <a:buChar char="•"/>
            </a:pPr>
            <a:r>
              <a:rPr lang="de-DE" sz="1800" dirty="0" smtClean="0">
                <a:latin typeface="+mj-lt"/>
              </a:rPr>
              <a:t>Sport- und Bewegungsgelegenheiten im Umfeld</a:t>
            </a:r>
          </a:p>
        </p:txBody>
      </p:sp>
      <p:sp>
        <p:nvSpPr>
          <p:cNvPr id="4" name="Rechteck 3"/>
          <p:cNvSpPr/>
          <p:nvPr/>
        </p:nvSpPr>
        <p:spPr>
          <a:xfrm>
            <a:off x="467544" y="1556792"/>
            <a:ext cx="7992888" cy="707886"/>
          </a:xfrm>
          <a:prstGeom prst="rect">
            <a:avLst/>
          </a:prstGeom>
          <a:ln>
            <a:solidFill>
              <a:srgbClr val="FDD205"/>
            </a:solidFill>
          </a:ln>
        </p:spPr>
        <p:txBody>
          <a:bodyPr wrap="square">
            <a:spAutoFit/>
          </a:bodyPr>
          <a:lstStyle/>
          <a:p>
            <a:pPr eaLnBrk="1">
              <a:lnSpc>
                <a:spcPct val="100000"/>
              </a:lnSpc>
              <a:spcBef>
                <a:spcPts val="638"/>
              </a:spcBef>
            </a:pPr>
            <a:r>
              <a:rPr lang="de-DE" sz="2000" dirty="0" smtClean="0">
                <a:solidFill>
                  <a:srgbClr val="808080"/>
                </a:solidFill>
                <a:latin typeface="+mj-lt"/>
              </a:rPr>
              <a:t>Gibt es in Ihrem Unternehmen einen Bedarf, sich mit dem Thema „Bewegung“ auseinanderzusetzen?</a:t>
            </a:r>
            <a:endParaRPr lang="de-DE" sz="2000" dirty="0">
              <a:solidFill>
                <a:srgbClr val="808080"/>
              </a:solidFill>
              <a:latin typeface="+mj-lt"/>
            </a:endParaRPr>
          </a:p>
        </p:txBody>
      </p:sp>
      <p:sp>
        <p:nvSpPr>
          <p:cNvPr id="5" name="Titel 1"/>
          <p:cNvSpPr txBox="1">
            <a:spLocks/>
          </p:cNvSpPr>
          <p:nvPr/>
        </p:nvSpPr>
        <p:spPr>
          <a:xfrm>
            <a:off x="468313" y="765175"/>
            <a:ext cx="8783637" cy="504031"/>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de-DE" sz="3500" dirty="0">
                <a:solidFill>
                  <a:schemeClr val="bg1">
                    <a:lumMod val="50000"/>
                  </a:schemeClr>
                </a:solidFill>
              </a:rPr>
              <a:t>Bedarfsanalyse</a:t>
            </a:r>
          </a:p>
        </p:txBody>
      </p:sp>
    </p:spTree>
    <p:extLst>
      <p:ext uri="{BB962C8B-B14F-4D97-AF65-F5344CB8AC3E}">
        <p14:creationId xmlns:p14="http://schemas.microsoft.com/office/powerpoint/2010/main" val="33360303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468313" y="765175"/>
            <a:ext cx="8783637" cy="1008063"/>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de-DE" sz="3500" dirty="0" smtClean="0">
                <a:solidFill>
                  <a:schemeClr val="bg1">
                    <a:lumMod val="50000"/>
                  </a:schemeClr>
                </a:solidFill>
              </a:rPr>
              <a:t>Inhaltsverzeichnis</a:t>
            </a:r>
            <a:endParaRPr lang="de-DE" sz="2000" dirty="0">
              <a:solidFill>
                <a:schemeClr val="bg1">
                  <a:lumMod val="50000"/>
                </a:schemeClr>
              </a:solidFill>
            </a:endParaRPr>
          </a:p>
        </p:txBody>
      </p:sp>
      <p:sp>
        <p:nvSpPr>
          <p:cNvPr id="3" name="Inhaltsplatzhalter 2"/>
          <p:cNvSpPr txBox="1">
            <a:spLocks/>
          </p:cNvSpPr>
          <p:nvPr/>
        </p:nvSpPr>
        <p:spPr>
          <a:xfrm>
            <a:off x="468313" y="1484313"/>
            <a:ext cx="8783637" cy="4465637"/>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1"/>
              </a:spcAft>
              <a:buClr>
                <a:srgbClr val="FFC000"/>
              </a:buClr>
              <a:defRPr/>
            </a:pPr>
            <a:r>
              <a:rPr lang="de-DE" sz="1400" dirty="0">
                <a:solidFill>
                  <a:schemeClr val="bg1">
                    <a:lumMod val="50000"/>
                  </a:schemeClr>
                </a:solidFill>
                <a:cs typeface="Arial"/>
              </a:rPr>
              <a:t>Definition &amp; Begriffshierarchie</a:t>
            </a:r>
          </a:p>
          <a:p>
            <a:pPr>
              <a:spcAft>
                <a:spcPts val="601"/>
              </a:spcAft>
              <a:buClr>
                <a:srgbClr val="FFC000"/>
              </a:buClr>
              <a:defRPr/>
            </a:pPr>
            <a:r>
              <a:rPr lang="de-DE" sz="1400" dirty="0">
                <a:solidFill>
                  <a:schemeClr val="bg1">
                    <a:lumMod val="50000"/>
                  </a:schemeClr>
                </a:solidFill>
                <a:cs typeface="Arial"/>
              </a:rPr>
              <a:t>Die wichtigsten vermeidbaren Risikofaktoren</a:t>
            </a:r>
          </a:p>
          <a:p>
            <a:pPr>
              <a:spcAft>
                <a:spcPts val="601"/>
              </a:spcAft>
              <a:buClr>
                <a:srgbClr val="FFC000"/>
              </a:buClr>
              <a:defRPr/>
            </a:pPr>
            <a:r>
              <a:rPr lang="de-DE" sz="1400" dirty="0">
                <a:solidFill>
                  <a:schemeClr val="bg1">
                    <a:lumMod val="50000"/>
                  </a:schemeClr>
                </a:solidFill>
                <a:cs typeface="Arial"/>
              </a:rPr>
              <a:t>Anteil der Erwachsenen in der EU, die sich ausreichend bewegen</a:t>
            </a:r>
          </a:p>
          <a:p>
            <a:pPr>
              <a:spcAft>
                <a:spcPts val="601"/>
              </a:spcAft>
              <a:buClr>
                <a:srgbClr val="FFC000"/>
              </a:buClr>
              <a:defRPr/>
            </a:pPr>
            <a:r>
              <a:rPr lang="de-DE" sz="1400" dirty="0">
                <a:solidFill>
                  <a:schemeClr val="bg1">
                    <a:lumMod val="50000"/>
                  </a:schemeClr>
                </a:solidFill>
                <a:cs typeface="Arial"/>
              </a:rPr>
              <a:t>Die Situation in Deutschland</a:t>
            </a:r>
          </a:p>
          <a:p>
            <a:pPr>
              <a:spcAft>
                <a:spcPts val="601"/>
              </a:spcAft>
              <a:buClr>
                <a:srgbClr val="FFC000"/>
              </a:buClr>
              <a:defRPr/>
            </a:pPr>
            <a:r>
              <a:rPr lang="de-DE" sz="1400" dirty="0">
                <a:solidFill>
                  <a:schemeClr val="bg1">
                    <a:lumMod val="50000"/>
                  </a:schemeClr>
                </a:solidFill>
                <a:cs typeface="Arial"/>
              </a:rPr>
              <a:t>Häufigkeit von Sport</a:t>
            </a:r>
          </a:p>
          <a:p>
            <a:pPr>
              <a:spcAft>
                <a:spcPts val="601"/>
              </a:spcAft>
              <a:buClr>
                <a:srgbClr val="FFC000"/>
              </a:buClr>
              <a:defRPr/>
            </a:pPr>
            <a:r>
              <a:rPr lang="de-DE" sz="1400" dirty="0">
                <a:solidFill>
                  <a:schemeClr val="bg1">
                    <a:lumMod val="50000"/>
                  </a:schemeClr>
                </a:solidFill>
                <a:cs typeface="Arial"/>
              </a:rPr>
              <a:t>Motive für Sport</a:t>
            </a:r>
          </a:p>
          <a:p>
            <a:pPr>
              <a:spcAft>
                <a:spcPts val="601"/>
              </a:spcAft>
              <a:buClr>
                <a:srgbClr val="FFC000"/>
              </a:buClr>
              <a:defRPr/>
            </a:pPr>
            <a:r>
              <a:rPr lang="de-DE" sz="1400" dirty="0">
                <a:solidFill>
                  <a:schemeClr val="bg1">
                    <a:lumMod val="50000"/>
                  </a:schemeClr>
                </a:solidFill>
                <a:cs typeface="Arial"/>
              </a:rPr>
              <a:t>Kosten von Bewegungsmangel</a:t>
            </a:r>
          </a:p>
          <a:p>
            <a:pPr>
              <a:spcAft>
                <a:spcPts val="601"/>
              </a:spcAft>
              <a:buClr>
                <a:srgbClr val="FFC000"/>
              </a:buClr>
              <a:defRPr/>
            </a:pPr>
            <a:r>
              <a:rPr lang="de-DE" sz="1400" dirty="0">
                <a:solidFill>
                  <a:schemeClr val="bg1">
                    <a:lumMod val="50000"/>
                  </a:schemeClr>
                </a:solidFill>
                <a:cs typeface="Arial"/>
              </a:rPr>
              <a:t>Bewegung und Gesundheit</a:t>
            </a:r>
          </a:p>
          <a:p>
            <a:pPr>
              <a:spcAft>
                <a:spcPts val="601"/>
              </a:spcAft>
              <a:buClr>
                <a:srgbClr val="FFC000"/>
              </a:buClr>
              <a:defRPr/>
            </a:pPr>
            <a:r>
              <a:rPr lang="de-DE" sz="1400" dirty="0">
                <a:solidFill>
                  <a:schemeClr val="bg1">
                    <a:lumMod val="50000"/>
                  </a:schemeClr>
                </a:solidFill>
                <a:cs typeface="Arial"/>
              </a:rPr>
              <a:t>Die Bewegungspyramide</a:t>
            </a:r>
          </a:p>
          <a:p>
            <a:pPr>
              <a:spcAft>
                <a:spcPts val="601"/>
              </a:spcAft>
              <a:buClr>
                <a:srgbClr val="FFC000"/>
              </a:buClr>
              <a:defRPr/>
            </a:pPr>
            <a:r>
              <a:rPr lang="de-DE" sz="1400" dirty="0">
                <a:solidFill>
                  <a:schemeClr val="bg1">
                    <a:lumMod val="50000"/>
                  </a:schemeClr>
                </a:solidFill>
                <a:cs typeface="Arial"/>
              </a:rPr>
              <a:t>Der innere Schweinehund</a:t>
            </a:r>
          </a:p>
          <a:p>
            <a:pPr>
              <a:spcAft>
                <a:spcPts val="601"/>
              </a:spcAft>
              <a:buClr>
                <a:srgbClr val="FFC000"/>
              </a:buClr>
              <a:defRPr/>
            </a:pPr>
            <a:r>
              <a:rPr lang="de-DE" sz="1400" dirty="0">
                <a:solidFill>
                  <a:schemeClr val="bg1">
                    <a:lumMod val="50000"/>
                  </a:schemeClr>
                </a:solidFill>
                <a:cs typeface="Arial"/>
              </a:rPr>
              <a:t>Barrieren im Setting Betrieb</a:t>
            </a:r>
          </a:p>
          <a:p>
            <a:pPr>
              <a:spcAft>
                <a:spcPts val="601"/>
              </a:spcAft>
              <a:buClr>
                <a:srgbClr val="FFC000"/>
              </a:buClr>
              <a:defRPr/>
            </a:pPr>
            <a:r>
              <a:rPr lang="de-DE" sz="1400" dirty="0">
                <a:solidFill>
                  <a:schemeClr val="bg1">
                    <a:lumMod val="50000"/>
                  </a:schemeClr>
                </a:solidFill>
                <a:cs typeface="Arial"/>
              </a:rPr>
              <a:t>Bewegungsförderung am Arbeitsplatz – Vom Wissen zur praktischen Umsetzung</a:t>
            </a:r>
          </a:p>
          <a:p>
            <a:pPr>
              <a:spcAft>
                <a:spcPts val="601"/>
              </a:spcAft>
              <a:buClr>
                <a:srgbClr val="FFC000"/>
              </a:buClr>
              <a:defRPr/>
            </a:pPr>
            <a:r>
              <a:rPr lang="de-DE" sz="1400" dirty="0">
                <a:solidFill>
                  <a:schemeClr val="bg1">
                    <a:lumMod val="50000"/>
                  </a:schemeClr>
                </a:solidFill>
                <a:cs typeface="Arial"/>
              </a:rPr>
              <a:t>EU-Leitlinien für körperliche Aktivität</a:t>
            </a:r>
          </a:p>
          <a:p>
            <a:pPr>
              <a:spcAft>
                <a:spcPts val="601"/>
              </a:spcAft>
              <a:buClr>
                <a:srgbClr val="FFC000"/>
              </a:buClr>
              <a:defRPr/>
            </a:pPr>
            <a:r>
              <a:rPr lang="de-DE" sz="1400" dirty="0" smtClean="0">
                <a:solidFill>
                  <a:schemeClr val="bg1">
                    <a:lumMod val="50000"/>
                  </a:schemeClr>
                </a:solidFill>
                <a:cs typeface="Arial"/>
              </a:rPr>
              <a:t>Kosten-Nutzen-Effekt</a:t>
            </a:r>
          </a:p>
          <a:p>
            <a:pPr>
              <a:spcAft>
                <a:spcPts val="601"/>
              </a:spcAft>
              <a:buClr>
                <a:srgbClr val="FFC000"/>
              </a:buClr>
              <a:defRPr/>
            </a:pPr>
            <a:r>
              <a:rPr lang="de-DE" sz="1400" dirty="0" smtClean="0">
                <a:solidFill>
                  <a:schemeClr val="bg1">
                    <a:lumMod val="50000"/>
                  </a:schemeClr>
                </a:solidFill>
                <a:cs typeface="Arial"/>
              </a:rPr>
              <a:t>Quellen</a:t>
            </a:r>
            <a:endParaRPr lang="de-DE" sz="1400" dirty="0" smtClean="0">
              <a:solidFill>
                <a:schemeClr val="bg1">
                  <a:lumMod val="50000"/>
                </a:scheme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527828" y="2132854"/>
            <a:ext cx="7811504" cy="3998819"/>
          </a:xfrm>
          <a:prstGeom prst="rect">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Inhaltsplatzhalter 1"/>
          <p:cNvSpPr txBox="1">
            <a:spLocks/>
          </p:cNvSpPr>
          <p:nvPr/>
        </p:nvSpPr>
        <p:spPr>
          <a:xfrm>
            <a:off x="683568" y="2476725"/>
            <a:ext cx="7992888" cy="351039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lnSpc>
                <a:spcPct val="100000"/>
              </a:lnSpc>
              <a:buClrTx/>
              <a:buSzTx/>
            </a:pPr>
            <a:r>
              <a:rPr lang="de-DE" sz="2000" dirty="0" smtClean="0">
                <a:solidFill>
                  <a:schemeClr val="bg1"/>
                </a:solidFill>
                <a:latin typeface="+mj-lt"/>
              </a:rPr>
              <a:t>Bewusstseinssteigerung bei Beschäftigten für  mehr Bewegung</a:t>
            </a:r>
          </a:p>
          <a:p>
            <a:pPr defTabSz="914400">
              <a:lnSpc>
                <a:spcPct val="100000"/>
              </a:lnSpc>
              <a:buClrTx/>
              <a:buSzTx/>
            </a:pPr>
            <a:r>
              <a:rPr lang="de-DE" sz="2000" dirty="0" smtClean="0">
                <a:solidFill>
                  <a:schemeClr val="bg1"/>
                </a:solidFill>
                <a:latin typeface="+mj-lt"/>
              </a:rPr>
              <a:t>Reduzierung von Bewegungsmangel durch </a:t>
            </a:r>
            <a:r>
              <a:rPr lang="de-DE" sz="2000" b="1" dirty="0" smtClean="0">
                <a:solidFill>
                  <a:schemeClr val="bg1"/>
                </a:solidFill>
                <a:latin typeface="+mj-lt"/>
              </a:rPr>
              <a:t>gesundheitssportliche Aktivität</a:t>
            </a:r>
          </a:p>
          <a:p>
            <a:pPr defTabSz="914400">
              <a:lnSpc>
                <a:spcPct val="100000"/>
              </a:lnSpc>
              <a:buClrTx/>
              <a:buSzTx/>
            </a:pPr>
            <a:r>
              <a:rPr lang="de-DE" sz="2000" dirty="0" smtClean="0">
                <a:solidFill>
                  <a:schemeClr val="bg1"/>
                </a:solidFill>
                <a:latin typeface="+mj-lt"/>
              </a:rPr>
              <a:t>Vorbeugung und Reduzierung spezieller </a:t>
            </a:r>
            <a:r>
              <a:rPr lang="de-DE" sz="2000" b="1" dirty="0" smtClean="0">
                <a:solidFill>
                  <a:schemeClr val="bg1"/>
                </a:solidFill>
                <a:latin typeface="+mj-lt"/>
              </a:rPr>
              <a:t>gesundheitlicher</a:t>
            </a:r>
            <a:r>
              <a:rPr lang="de-DE" sz="2000" dirty="0" smtClean="0">
                <a:solidFill>
                  <a:schemeClr val="bg1"/>
                </a:solidFill>
                <a:latin typeface="+mj-lt"/>
              </a:rPr>
              <a:t> </a:t>
            </a:r>
            <a:r>
              <a:rPr lang="de-DE" sz="2000" b="1" dirty="0" smtClean="0">
                <a:solidFill>
                  <a:schemeClr val="bg1"/>
                </a:solidFill>
                <a:latin typeface="+mj-lt"/>
              </a:rPr>
              <a:t>Risiken</a:t>
            </a:r>
          </a:p>
          <a:p>
            <a:pPr defTabSz="914400">
              <a:lnSpc>
                <a:spcPct val="100000"/>
              </a:lnSpc>
              <a:buClrTx/>
              <a:buSzTx/>
            </a:pPr>
            <a:r>
              <a:rPr lang="de-DE" sz="2000" dirty="0" smtClean="0">
                <a:solidFill>
                  <a:schemeClr val="bg1"/>
                </a:solidFill>
                <a:latin typeface="+mj-lt"/>
              </a:rPr>
              <a:t>Prophylaxe und Reduzierung </a:t>
            </a:r>
            <a:r>
              <a:rPr lang="de-DE" sz="2000" b="1" dirty="0" smtClean="0">
                <a:solidFill>
                  <a:schemeClr val="bg1"/>
                </a:solidFill>
                <a:latin typeface="+mj-lt"/>
              </a:rPr>
              <a:t>arbeitsbedingter Belastungen </a:t>
            </a:r>
            <a:r>
              <a:rPr lang="de-DE" sz="2000" dirty="0" smtClean="0">
                <a:solidFill>
                  <a:schemeClr val="bg1"/>
                </a:solidFill>
                <a:latin typeface="+mj-lt"/>
              </a:rPr>
              <a:t>des Bewegungsapparates</a:t>
            </a:r>
          </a:p>
          <a:p>
            <a:pPr defTabSz="914400">
              <a:lnSpc>
                <a:spcPct val="100000"/>
              </a:lnSpc>
              <a:buClrTx/>
              <a:buSzTx/>
            </a:pPr>
            <a:r>
              <a:rPr lang="de-DE" sz="2000" dirty="0" smtClean="0">
                <a:solidFill>
                  <a:schemeClr val="bg1"/>
                </a:solidFill>
                <a:latin typeface="+mj-lt"/>
              </a:rPr>
              <a:t>Verbesserung der </a:t>
            </a:r>
            <a:r>
              <a:rPr lang="de-DE" sz="2000" b="1" dirty="0" smtClean="0">
                <a:solidFill>
                  <a:schemeClr val="bg1"/>
                </a:solidFill>
                <a:latin typeface="+mj-lt"/>
              </a:rPr>
              <a:t>Bewegungsverhältnisse</a:t>
            </a:r>
          </a:p>
          <a:p>
            <a:pPr defTabSz="914400">
              <a:lnSpc>
                <a:spcPct val="100000"/>
              </a:lnSpc>
              <a:buClrTx/>
              <a:buSzTx/>
            </a:pPr>
            <a:r>
              <a:rPr lang="de-DE" sz="2000" dirty="0" smtClean="0">
                <a:solidFill>
                  <a:schemeClr val="bg1"/>
                </a:solidFill>
                <a:latin typeface="+mj-lt"/>
              </a:rPr>
              <a:t>Stärkung physischer/ psychosozialer </a:t>
            </a:r>
            <a:r>
              <a:rPr lang="de-DE" sz="2000" b="1" dirty="0" smtClean="0">
                <a:solidFill>
                  <a:schemeClr val="bg1"/>
                </a:solidFill>
                <a:latin typeface="+mj-lt"/>
              </a:rPr>
              <a:t>Gesundheitsressourcen</a:t>
            </a:r>
          </a:p>
          <a:p>
            <a:pPr defTabSz="914400">
              <a:lnSpc>
                <a:spcPct val="100000"/>
              </a:lnSpc>
              <a:buClrTx/>
              <a:buSzTx/>
            </a:pPr>
            <a:r>
              <a:rPr lang="de-DE" sz="2000" b="1" dirty="0" smtClean="0">
                <a:solidFill>
                  <a:schemeClr val="bg1"/>
                </a:solidFill>
                <a:latin typeface="+mj-lt"/>
              </a:rPr>
              <a:t>Bindung</a:t>
            </a:r>
            <a:r>
              <a:rPr lang="de-DE" sz="2000" dirty="0" smtClean="0">
                <a:solidFill>
                  <a:schemeClr val="bg1"/>
                </a:solidFill>
                <a:latin typeface="+mj-lt"/>
              </a:rPr>
              <a:t> der Beschäftigten an gesundheitssportliche Aktivität</a:t>
            </a:r>
          </a:p>
          <a:p>
            <a:pPr marL="0" indent="0" defTabSz="914400">
              <a:lnSpc>
                <a:spcPct val="100000"/>
              </a:lnSpc>
              <a:buClrTx/>
              <a:buSzTx/>
              <a:buFont typeface="Arial" charset="0"/>
              <a:buNone/>
            </a:pPr>
            <a:endParaRPr lang="de-DE" sz="2000" dirty="0">
              <a:solidFill>
                <a:schemeClr val="bg1"/>
              </a:solidFill>
              <a:latin typeface="+mj-lt"/>
            </a:endParaRPr>
          </a:p>
        </p:txBody>
      </p:sp>
      <p:sp>
        <p:nvSpPr>
          <p:cNvPr id="5" name="Rechteck 4"/>
          <p:cNvSpPr/>
          <p:nvPr/>
        </p:nvSpPr>
        <p:spPr>
          <a:xfrm>
            <a:off x="539552" y="1196752"/>
            <a:ext cx="7799780" cy="1008111"/>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Inhaltsplatzhalter 2"/>
          <p:cNvSpPr txBox="1">
            <a:spLocks/>
          </p:cNvSpPr>
          <p:nvPr/>
        </p:nvSpPr>
        <p:spPr>
          <a:xfrm>
            <a:off x="802595" y="1468614"/>
            <a:ext cx="7225789" cy="724839"/>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400">
              <a:lnSpc>
                <a:spcPct val="100000"/>
              </a:lnSpc>
              <a:buClrTx/>
              <a:buSzTx/>
              <a:buNone/>
            </a:pPr>
            <a:r>
              <a:rPr lang="de-DE" sz="2800" b="1" dirty="0" smtClean="0">
                <a:solidFill>
                  <a:schemeClr val="bg1"/>
                </a:solidFill>
              </a:rPr>
              <a:t>ZIELE der betrieblichen Bewegungsförderung</a:t>
            </a:r>
            <a:endParaRPr lang="de-DE" sz="2800" b="1" dirty="0">
              <a:solidFill>
                <a:schemeClr val="bg1"/>
              </a:solidFill>
            </a:endParaRPr>
          </a:p>
        </p:txBody>
      </p:sp>
    </p:spTree>
    <p:extLst>
      <p:ext uri="{BB962C8B-B14F-4D97-AF65-F5344CB8AC3E}">
        <p14:creationId xmlns:p14="http://schemas.microsoft.com/office/powerpoint/2010/main" val="3670353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C:\Users\magdalena\Desktop\Works\Projekte\Kunde\BKK\Bewegung\42-1972603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154"/>
          <a:stretch/>
        </p:blipFill>
        <p:spPr bwMode="auto">
          <a:xfrm flipH="1">
            <a:off x="1" y="701932"/>
            <a:ext cx="9144000" cy="5892831"/>
          </a:xfrm>
          <a:prstGeom prst="rect">
            <a:avLst/>
          </a:prstGeom>
          <a:noFill/>
          <a:extLst>
            <a:ext uri="{909E8E84-426E-40DD-AFC4-6F175D3DCCD1}">
              <a14:hiddenFill xmlns:a14="http://schemas.microsoft.com/office/drawing/2010/main">
                <a:solidFill>
                  <a:srgbClr val="FFFFFF"/>
                </a:solidFill>
              </a14:hiddenFill>
            </a:ext>
          </a:extLst>
        </p:spPr>
      </p:pic>
      <p:sp>
        <p:nvSpPr>
          <p:cNvPr id="2" name="Inhaltsplatzhalter 1"/>
          <p:cNvSpPr>
            <a:spLocks noGrp="1"/>
          </p:cNvSpPr>
          <p:nvPr>
            <p:ph idx="11"/>
          </p:nvPr>
        </p:nvSpPr>
        <p:spPr>
          <a:xfrm>
            <a:off x="395536" y="1844824"/>
            <a:ext cx="6387648" cy="889605"/>
          </a:xfrm>
        </p:spPr>
        <p:txBody>
          <a:bodyPr anchor="ctr"/>
          <a:lstStyle/>
          <a:p>
            <a:r>
              <a:rPr lang="de-DE" sz="3000" dirty="0" smtClean="0"/>
              <a:t>Zielgruppe</a:t>
            </a:r>
            <a:endParaRPr lang="de-DE" sz="3000" dirty="0"/>
          </a:p>
        </p:txBody>
      </p:sp>
      <p:sp>
        <p:nvSpPr>
          <p:cNvPr id="3" name="Inhaltsplatzhalter 2"/>
          <p:cNvSpPr>
            <a:spLocks noGrp="1"/>
          </p:cNvSpPr>
          <p:nvPr>
            <p:ph idx="1"/>
          </p:nvPr>
        </p:nvSpPr>
        <p:spPr>
          <a:xfrm>
            <a:off x="395536" y="2734430"/>
            <a:ext cx="6387648" cy="2854810"/>
          </a:xfrm>
        </p:spPr>
        <p:txBody>
          <a:bodyPr/>
          <a:lstStyle/>
          <a:p>
            <a:r>
              <a:rPr lang="de-DE" dirty="0"/>
              <a:t>alle Beschäftigte</a:t>
            </a:r>
          </a:p>
          <a:p>
            <a:r>
              <a:rPr lang="de-DE" dirty="0"/>
              <a:t>Übergewichtige, die ihr Gewicht reduzieren möchten</a:t>
            </a:r>
          </a:p>
          <a:p>
            <a:r>
              <a:rPr lang="de-DE" dirty="0"/>
              <a:t>gesunde Versicherte mit Bewegungsmangel</a:t>
            </a:r>
          </a:p>
          <a:p>
            <a:r>
              <a:rPr lang="de-DE" dirty="0"/>
              <a:t>Bewegungseinsteiger und -</a:t>
            </a:r>
            <a:r>
              <a:rPr lang="de-DE" dirty="0" err="1"/>
              <a:t>wiedereinsteiger</a:t>
            </a:r>
            <a:r>
              <a:rPr lang="de-DE" dirty="0"/>
              <a:t> (ohne </a:t>
            </a:r>
            <a:r>
              <a:rPr lang="de-DE" dirty="0" err="1"/>
              <a:t>behandlungsbedürftige</a:t>
            </a:r>
            <a:r>
              <a:rPr lang="de-DE" dirty="0"/>
              <a:t> Erkrankung)</a:t>
            </a:r>
          </a:p>
          <a:p>
            <a:endParaRPr lang="de-DE" dirty="0"/>
          </a:p>
        </p:txBody>
      </p:sp>
    </p:spTree>
    <p:extLst>
      <p:ext uri="{BB962C8B-B14F-4D97-AF65-F5344CB8AC3E}">
        <p14:creationId xmlns:p14="http://schemas.microsoft.com/office/powerpoint/2010/main" val="14321648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2"/>
          <p:cNvGraphicFramePr>
            <a:graphicFrameLocks noGrp="1"/>
          </p:cNvGraphicFramePr>
          <p:nvPr>
            <p:extLst>
              <p:ext uri="{D42A27DB-BD31-4B8C-83A1-F6EECF244321}">
                <p14:modId xmlns:p14="http://schemas.microsoft.com/office/powerpoint/2010/main" val="4100544776"/>
              </p:ext>
            </p:extLst>
          </p:nvPr>
        </p:nvGraphicFramePr>
        <p:xfrm>
          <a:off x="468313" y="1279897"/>
          <a:ext cx="8064896" cy="5206964"/>
        </p:xfrm>
        <a:graphic>
          <a:graphicData uri="http://schemas.openxmlformats.org/drawingml/2006/table">
            <a:tbl>
              <a:tblPr/>
              <a:tblGrid>
                <a:gridCol w="3847473"/>
                <a:gridCol w="4217423"/>
              </a:tblGrid>
              <a:tr h="398729">
                <a:tc>
                  <a:txBody>
                    <a:body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de-DE" sz="1400" b="1" i="0" u="none" strike="noStrike" cap="none" normalizeH="0" baseline="0" dirty="0" smtClean="0">
                          <a:ln>
                            <a:noFill/>
                          </a:ln>
                          <a:solidFill>
                            <a:srgbClr val="5F5F5F"/>
                          </a:solidFill>
                          <a:effectLst/>
                          <a:latin typeface="+mn-lt"/>
                          <a:cs typeface="Arial Unicode MS" charset="0"/>
                        </a:rPr>
                        <a:t>Beschäftigte motivieren</a:t>
                      </a:r>
                    </a:p>
                  </a:txBody>
                  <a:tcPr marT="59835" marB="45722" anchor="ctr" horzOverflow="overflow">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a:noFill/>
                    </a:lnTlToBr>
                    <a:lnBlToTr>
                      <a:noFill/>
                    </a:lnBlToTr>
                    <a:solidFill>
                      <a:srgbClr val="FDD205"/>
                    </a:solidFill>
                  </a:tcPr>
                </a:tc>
                <a:tc>
                  <a:txBody>
                    <a:body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de-DE" sz="1400" b="1" i="0" u="none" strike="noStrike" cap="none" normalizeH="0" baseline="0" dirty="0" smtClean="0">
                          <a:ln>
                            <a:noFill/>
                          </a:ln>
                          <a:solidFill>
                            <a:srgbClr val="5F5F5F"/>
                          </a:solidFill>
                          <a:effectLst/>
                          <a:latin typeface="+mn-lt"/>
                          <a:cs typeface="Arial Unicode MS" charset="0"/>
                        </a:rPr>
                        <a:t>Aufbau eines bewegungsförderlichen Arbeitsumfeldes</a:t>
                      </a:r>
                    </a:p>
                  </a:txBody>
                  <a:tcPr marT="59835" marB="45722" anchor="ctr" horzOverflow="overflow">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a:noFill/>
                    </a:lnTlToBr>
                    <a:lnBlToTr>
                      <a:noFill/>
                    </a:lnBlToTr>
                    <a:solidFill>
                      <a:srgbClr val="FDD205"/>
                    </a:solidFill>
                  </a:tcPr>
                </a:tc>
              </a:tr>
              <a:tr h="428903">
                <a:tc>
                  <a:txBody>
                    <a:body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de-DE" sz="1400" b="0" i="0" u="none" strike="noStrike" cap="none" normalizeH="0" baseline="0" dirty="0" smtClean="0">
                          <a:ln>
                            <a:noFill/>
                          </a:ln>
                          <a:solidFill>
                            <a:srgbClr val="7F7F7F"/>
                          </a:solidFill>
                          <a:effectLst/>
                          <a:latin typeface="+mn-lt"/>
                          <a:cs typeface="Arial Unicode MS" charset="0"/>
                        </a:rPr>
                        <a:t>Bewegungsprogramme im Betrieb, z.B. Sportkurse, Bewegungspause</a:t>
                      </a:r>
                    </a:p>
                  </a:txBody>
                  <a:tcPr marT="58070" marB="45722" anchor="ctr" horzOverflow="overflow">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de-DE" sz="1400" b="0" i="0" u="none" strike="noStrike" cap="none" normalizeH="0" baseline="0" dirty="0" smtClean="0">
                          <a:ln>
                            <a:noFill/>
                          </a:ln>
                          <a:solidFill>
                            <a:srgbClr val="7F7F7F"/>
                          </a:solidFill>
                          <a:effectLst/>
                          <a:latin typeface="+mn-lt"/>
                          <a:cs typeface="Arial Unicode MS" charset="0"/>
                        </a:rPr>
                        <a:t>Einrichtung von Fitnesseinrichtungen vor Ort</a:t>
                      </a:r>
                    </a:p>
                  </a:txBody>
                  <a:tcPr marT="58070" marB="45722" anchor="ctr" horzOverflow="overflow">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a:noFill/>
                    </a:lnTlToBr>
                    <a:lnBlToTr>
                      <a:noFill/>
                    </a:lnBlToTr>
                    <a:solidFill>
                      <a:srgbClr val="FFFFFF"/>
                    </a:solidFill>
                  </a:tcPr>
                </a:tc>
              </a:tr>
              <a:tr h="428903">
                <a:tc>
                  <a:txBody>
                    <a:body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de-DE" sz="1400" b="0" i="0" u="none" strike="noStrike" cap="none" normalizeH="0" baseline="0" dirty="0" smtClean="0">
                          <a:ln>
                            <a:noFill/>
                          </a:ln>
                          <a:solidFill>
                            <a:srgbClr val="7F7F7F"/>
                          </a:solidFill>
                          <a:effectLst/>
                          <a:latin typeface="+mn-lt"/>
                          <a:cs typeface="Arial Unicode MS" charset="0"/>
                        </a:rPr>
                        <a:t>Information zu Sportangeboten, z.B. über Intranet oder Nutzung der easy-Präventionsdatenbank</a:t>
                      </a:r>
                    </a:p>
                  </a:txBody>
                  <a:tcPr marT="58070" marB="45722" anchor="ctr" horzOverflow="overflow">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de-DE" sz="1400" b="0" i="0" u="none" strike="noStrike" cap="none" normalizeH="0" baseline="0" dirty="0" smtClean="0">
                          <a:ln>
                            <a:noFill/>
                          </a:ln>
                          <a:solidFill>
                            <a:srgbClr val="7F7F7F"/>
                          </a:solidFill>
                          <a:effectLst/>
                          <a:latin typeface="+mn-lt"/>
                          <a:cs typeface="Arial Unicode MS" charset="0"/>
                        </a:rPr>
                        <a:t>Bereitstellung von Räumlichkeiten</a:t>
                      </a:r>
                    </a:p>
                  </a:txBody>
                  <a:tcPr marT="58070" marB="45722" anchor="ctr" horzOverflow="overflow">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a:noFill/>
                    </a:lnTlToBr>
                    <a:lnBlToTr>
                      <a:noFill/>
                    </a:lnBlToTr>
                    <a:solidFill>
                      <a:schemeClr val="bg1">
                        <a:lumMod val="95000"/>
                      </a:schemeClr>
                    </a:solidFill>
                  </a:tcPr>
                </a:tc>
              </a:tr>
              <a:tr h="428903">
                <a:tc>
                  <a:txBody>
                    <a:body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de-DE" sz="1400" b="0" i="0" u="none" strike="noStrike" cap="none" normalizeH="0" baseline="0" dirty="0" smtClean="0">
                          <a:ln>
                            <a:noFill/>
                          </a:ln>
                          <a:solidFill>
                            <a:srgbClr val="7F7F7F"/>
                          </a:solidFill>
                          <a:effectLst/>
                          <a:latin typeface="+mn-lt"/>
                          <a:cs typeface="Arial Unicode MS" charset="0"/>
                        </a:rPr>
                        <a:t>Flugblätter/Plakate/Informationsmaterialien </a:t>
                      </a:r>
                    </a:p>
                  </a:txBody>
                  <a:tcPr marT="58070" marB="45722" anchor="ctr" horzOverflow="overflow">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de-DE" sz="1400" b="0" i="0" u="none" strike="noStrike" cap="none" normalizeH="0" baseline="0" dirty="0" smtClean="0">
                          <a:ln>
                            <a:noFill/>
                          </a:ln>
                          <a:solidFill>
                            <a:srgbClr val="7F7F7F"/>
                          </a:solidFill>
                          <a:effectLst/>
                          <a:latin typeface="+mn-lt"/>
                          <a:cs typeface="Arial Unicode MS" charset="0"/>
                        </a:rPr>
                        <a:t>Vorhandensein von Duschmöglichkeiten, Schließfächern und Fahrradständern </a:t>
                      </a:r>
                    </a:p>
                  </a:txBody>
                  <a:tcPr marT="58070" marB="45722" anchor="ctr" horzOverflow="overflow">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a:noFill/>
                    </a:lnTlToBr>
                    <a:lnBlToTr>
                      <a:noFill/>
                    </a:lnBlToTr>
                    <a:solidFill>
                      <a:srgbClr val="FFFFFF"/>
                    </a:solidFill>
                  </a:tcPr>
                </a:tc>
              </a:tr>
              <a:tr h="428903">
                <a:tc>
                  <a:txBody>
                    <a:body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de-DE" sz="1400" b="0" i="0" u="none" strike="noStrike" cap="none" normalizeH="0" baseline="0" dirty="0" smtClean="0">
                          <a:ln>
                            <a:noFill/>
                          </a:ln>
                          <a:solidFill>
                            <a:srgbClr val="7F7F7F"/>
                          </a:solidFill>
                          <a:effectLst/>
                          <a:latin typeface="+mn-lt"/>
                          <a:cs typeface="Arial Unicode MS" charset="0"/>
                        </a:rPr>
                        <a:t>Schulungen mit fundierter theoretischer Basis</a:t>
                      </a:r>
                    </a:p>
                  </a:txBody>
                  <a:tcPr marT="58070" marB="45722" anchor="ctr" horzOverflow="overflow">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de-DE" sz="1400" b="0" i="0" u="none" strike="noStrike" cap="none" normalizeH="0" baseline="0" dirty="0" smtClean="0">
                          <a:ln>
                            <a:noFill/>
                          </a:ln>
                          <a:solidFill>
                            <a:srgbClr val="7F7F7F"/>
                          </a:solidFill>
                          <a:effectLst/>
                          <a:latin typeface="+mn-lt"/>
                          <a:cs typeface="Arial Unicode MS" charset="0"/>
                        </a:rPr>
                        <a:t>Kooperation mit Sporteinrichtungen oder Gesundheitszentren vor Ort</a:t>
                      </a:r>
                    </a:p>
                  </a:txBody>
                  <a:tcPr marT="58070" marB="45722" anchor="ctr" horzOverflow="overflow">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a:noFill/>
                    </a:lnTlToBr>
                    <a:lnBlToTr>
                      <a:noFill/>
                    </a:lnBlToTr>
                    <a:solidFill>
                      <a:schemeClr val="bg1">
                        <a:lumMod val="95000"/>
                      </a:schemeClr>
                    </a:solidFill>
                  </a:tcPr>
                </a:tc>
              </a:tr>
              <a:tr h="428903">
                <a:tc>
                  <a:txBody>
                    <a:body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de-DE" sz="1400" b="0" i="0" u="none" strike="noStrike" cap="none" normalizeH="0" baseline="0" dirty="0" smtClean="0">
                          <a:ln>
                            <a:noFill/>
                          </a:ln>
                          <a:solidFill>
                            <a:srgbClr val="7F7F7F"/>
                          </a:solidFill>
                          <a:effectLst/>
                          <a:latin typeface="+mn-lt"/>
                          <a:cs typeface="Arial Unicode MS" charset="0"/>
                        </a:rPr>
                        <a:t>Motivierende Hinweisschilder </a:t>
                      </a:r>
                      <a:br>
                        <a:rPr kumimoji="0" lang="de-DE" sz="1400" b="0" i="0" u="none" strike="noStrike" cap="none" normalizeH="0" baseline="0" dirty="0" smtClean="0">
                          <a:ln>
                            <a:noFill/>
                          </a:ln>
                          <a:solidFill>
                            <a:srgbClr val="7F7F7F"/>
                          </a:solidFill>
                          <a:effectLst/>
                          <a:latin typeface="+mn-lt"/>
                          <a:cs typeface="Arial Unicode MS" charset="0"/>
                        </a:rPr>
                      </a:br>
                      <a:r>
                        <a:rPr kumimoji="0" lang="de-DE" sz="1400" b="0" i="0" u="none" strike="noStrike" cap="none" normalizeH="0" baseline="0" dirty="0" smtClean="0">
                          <a:ln>
                            <a:noFill/>
                          </a:ln>
                          <a:solidFill>
                            <a:srgbClr val="7F7F7F"/>
                          </a:solidFill>
                          <a:effectLst/>
                          <a:latin typeface="+mn-lt"/>
                          <a:cs typeface="Arial Unicode MS" charset="0"/>
                        </a:rPr>
                        <a:t>(z.B. zur Treppennutzung, Liftfreier Tag)</a:t>
                      </a:r>
                    </a:p>
                  </a:txBody>
                  <a:tcPr marT="58070" marB="45722" anchor="ctr" horzOverflow="overflow">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de-DE" sz="1400" b="0" i="0" u="none" strike="noStrike" cap="none" normalizeH="0" baseline="0" dirty="0" smtClean="0">
                          <a:ln>
                            <a:noFill/>
                          </a:ln>
                          <a:solidFill>
                            <a:srgbClr val="7F7F7F"/>
                          </a:solidFill>
                          <a:effectLst/>
                          <a:latin typeface="+mn-lt"/>
                          <a:cs typeface="Arial Unicode MS" charset="0"/>
                        </a:rPr>
                        <a:t>Bewegungsparcours</a:t>
                      </a:r>
                    </a:p>
                  </a:txBody>
                  <a:tcPr marT="58070" marB="45722" anchor="ctr" horzOverflow="overflow">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a:noFill/>
                    </a:lnTlToBr>
                    <a:lnBlToTr>
                      <a:noFill/>
                    </a:lnBlToTr>
                    <a:solidFill>
                      <a:srgbClr val="FFFFFF"/>
                    </a:solidFill>
                  </a:tcPr>
                </a:tc>
              </a:tr>
              <a:tr h="532592">
                <a:tc>
                  <a:txBody>
                    <a:body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de-DE" sz="1400" b="0" i="0" u="none" strike="noStrike" cap="none" normalizeH="0" baseline="0" dirty="0" smtClean="0">
                          <a:ln>
                            <a:noFill/>
                          </a:ln>
                          <a:solidFill>
                            <a:srgbClr val="7F7F7F"/>
                          </a:solidFill>
                          <a:effectLst/>
                          <a:latin typeface="+mn-lt"/>
                          <a:cs typeface="Arial Unicode MS" charset="0"/>
                        </a:rPr>
                        <a:t>Individuelle Beratung/spezifische Verhaltenstrainings, </a:t>
                      </a:r>
                      <a:br>
                        <a:rPr kumimoji="0" lang="de-DE" sz="1400" b="0" i="0" u="none" strike="noStrike" cap="none" normalizeH="0" baseline="0" dirty="0" smtClean="0">
                          <a:ln>
                            <a:noFill/>
                          </a:ln>
                          <a:solidFill>
                            <a:srgbClr val="7F7F7F"/>
                          </a:solidFill>
                          <a:effectLst/>
                          <a:latin typeface="+mn-lt"/>
                          <a:cs typeface="Arial Unicode MS" charset="0"/>
                        </a:rPr>
                      </a:br>
                      <a:r>
                        <a:rPr kumimoji="0" lang="de-DE" sz="1400" b="0" i="0" u="none" strike="noStrike" cap="none" normalizeH="0" baseline="0" dirty="0" smtClean="0">
                          <a:ln>
                            <a:noFill/>
                          </a:ln>
                          <a:solidFill>
                            <a:srgbClr val="7F7F7F"/>
                          </a:solidFill>
                          <a:effectLst/>
                          <a:latin typeface="+mn-lt"/>
                          <a:cs typeface="Arial Unicode MS" charset="0"/>
                        </a:rPr>
                        <a:t>z. B. im Rahmen von Gesundheitstagen</a:t>
                      </a:r>
                    </a:p>
                  </a:txBody>
                  <a:tcPr marT="58070" marB="45722" anchor="ctr" horzOverflow="overflow">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a:noFill/>
                    </a:lnTlToBr>
                    <a:lnBlToTr>
                      <a:noFill/>
                    </a:lnBlToTr>
                    <a:solidFill>
                      <a:schemeClr val="bg1">
                        <a:lumMod val="95000"/>
                      </a:schemeClr>
                    </a:solidFill>
                  </a:tcPr>
                </a:tc>
                <a:tc rowSpan="5">
                  <a:txBody>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Lst>
                      </a:pPr>
                      <a:endParaRPr kumimoji="0" lang="de-DE" sz="1400" b="0" i="0" u="none" strike="noStrike" cap="none" normalizeH="0" baseline="0" dirty="0" smtClean="0">
                        <a:ln>
                          <a:noFill/>
                        </a:ln>
                        <a:solidFill>
                          <a:srgbClr val="7F7F7F"/>
                        </a:solidFill>
                        <a:effectLst/>
                        <a:latin typeface="+mn-lt"/>
                        <a:cs typeface="Arial Unicode MS" charset="0"/>
                      </a:endParaRPr>
                    </a:p>
                  </a:txBody>
                  <a:tcPr marT="61599" marB="45722" anchor="ctr" horzOverflow="overflow">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a:noFill/>
                    </a:lnTlToBr>
                    <a:lnBlToTr>
                      <a:noFill/>
                    </a:lnBlToTr>
                    <a:solidFill>
                      <a:schemeClr val="bg1">
                        <a:lumMod val="95000"/>
                      </a:schemeClr>
                    </a:solidFill>
                  </a:tcPr>
                </a:tc>
              </a:tr>
              <a:tr h="268005">
                <a:tc>
                  <a:txBody>
                    <a:body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de-DE" sz="1400" b="0" i="0" u="none" strike="noStrike" cap="none" normalizeH="0" baseline="0" dirty="0" smtClean="0">
                          <a:ln>
                            <a:noFill/>
                          </a:ln>
                          <a:solidFill>
                            <a:srgbClr val="7F7F7F"/>
                          </a:solidFill>
                          <a:effectLst/>
                          <a:latin typeface="+mn-lt"/>
                          <a:cs typeface="Arial Unicode MS" charset="0"/>
                        </a:rPr>
                        <a:t>Arbeitsplatzprogramm</a:t>
                      </a:r>
                    </a:p>
                  </a:txBody>
                  <a:tcPr marT="58070" marB="45722" anchor="ctr" horzOverflow="overflow">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a:noFill/>
                    </a:lnTlToBr>
                    <a:lnBlToTr>
                      <a:noFill/>
                    </a:lnBlToTr>
                    <a:solidFill>
                      <a:srgbClr val="FFFFFF"/>
                    </a:solidFill>
                  </a:tcPr>
                </a:tc>
                <a:tc vMerge="1">
                  <a:txBody>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Lst>
                      </a:pPr>
                      <a:endParaRPr kumimoji="0" lang="de-DE" sz="1200" b="0" i="0" u="none" strike="noStrike" cap="none" normalizeH="0" baseline="0" dirty="0" smtClean="0">
                        <a:ln>
                          <a:noFill/>
                        </a:ln>
                        <a:solidFill>
                          <a:srgbClr val="7F7F7F"/>
                        </a:solidFill>
                        <a:effectLst/>
                        <a:latin typeface="+mn-lt"/>
                        <a:cs typeface="Arial Unicode MS" charset="0"/>
                      </a:endParaRPr>
                    </a:p>
                  </a:txBody>
                  <a:tcPr marT="61599" marB="45722" anchor="ctr" horzOverflow="overflow">
                    <a:lnL>
                      <a:noFill/>
                    </a:lnL>
                    <a:lnR>
                      <a:noFill/>
                    </a:lnR>
                    <a:lnT>
                      <a:noFill/>
                    </a:lnT>
                    <a:lnB>
                      <a:noFill/>
                    </a:lnB>
                    <a:lnTlToBr>
                      <a:noFill/>
                    </a:lnTlToBr>
                    <a:lnBlToTr>
                      <a:noFill/>
                    </a:lnBlToTr>
                    <a:solidFill>
                      <a:srgbClr val="FFFFFF"/>
                    </a:solidFill>
                  </a:tcPr>
                </a:tc>
              </a:tr>
              <a:tr h="428903">
                <a:tc>
                  <a:txBody>
                    <a:body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de-DE" sz="1400" b="0" i="0" u="none" strike="noStrike" cap="none" normalizeH="0" baseline="0" dirty="0" smtClean="0">
                          <a:ln>
                            <a:noFill/>
                          </a:ln>
                          <a:solidFill>
                            <a:srgbClr val="7F7F7F"/>
                          </a:solidFill>
                          <a:effectLst/>
                          <a:latin typeface="+mn-lt"/>
                          <a:cs typeface="Arial Unicode MS" charset="0"/>
                        </a:rPr>
                        <a:t>Teilnahme an Wettbewerben/Mitmach-Kampagnen, </a:t>
                      </a:r>
                      <a:br>
                        <a:rPr kumimoji="0" lang="de-DE" sz="1400" b="0" i="0" u="none" strike="noStrike" cap="none" normalizeH="0" baseline="0" dirty="0" smtClean="0">
                          <a:ln>
                            <a:noFill/>
                          </a:ln>
                          <a:solidFill>
                            <a:srgbClr val="7F7F7F"/>
                          </a:solidFill>
                          <a:effectLst/>
                          <a:latin typeface="+mn-lt"/>
                          <a:cs typeface="Arial Unicode MS" charset="0"/>
                        </a:rPr>
                      </a:br>
                      <a:r>
                        <a:rPr kumimoji="0" lang="de-DE" sz="1400" b="0" i="0" u="none" strike="noStrike" cap="none" normalizeH="0" baseline="0" dirty="0" smtClean="0">
                          <a:ln>
                            <a:noFill/>
                          </a:ln>
                          <a:solidFill>
                            <a:srgbClr val="7F7F7F"/>
                          </a:solidFill>
                          <a:effectLst/>
                          <a:latin typeface="+mn-lt"/>
                          <a:cs typeface="Arial Unicode MS" charset="0"/>
                        </a:rPr>
                        <a:t>z.B. Mit dem Rad zur Arbeit, Mitarbeitssportfeste</a:t>
                      </a:r>
                    </a:p>
                  </a:txBody>
                  <a:tcPr marT="58070" marB="45722" anchor="ctr" horzOverflow="overflow">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a:noFill/>
                    </a:lnTlToBr>
                    <a:lnBlToTr>
                      <a:noFill/>
                    </a:lnBlToTr>
                    <a:solidFill>
                      <a:schemeClr val="bg1">
                        <a:lumMod val="95000"/>
                      </a:schemeClr>
                    </a:solidFill>
                  </a:tcPr>
                </a:tc>
                <a:tc vMerge="1">
                  <a:txBody>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Lst>
                      </a:pPr>
                      <a:endParaRPr kumimoji="0" lang="de-DE" sz="1200" b="0" i="0" u="none" strike="noStrike" cap="none" normalizeH="0" baseline="0" dirty="0" smtClean="0">
                        <a:ln>
                          <a:noFill/>
                        </a:ln>
                        <a:solidFill>
                          <a:srgbClr val="7F7F7F"/>
                        </a:solidFill>
                        <a:effectLst/>
                        <a:latin typeface="+mn-lt"/>
                        <a:cs typeface="Arial Unicode MS" charset="0"/>
                      </a:endParaRPr>
                    </a:p>
                  </a:txBody>
                  <a:tcPr marT="61599" marB="45722" anchor="ctr" horzOverflow="overflow">
                    <a:lnL>
                      <a:noFill/>
                    </a:lnL>
                    <a:lnR>
                      <a:noFill/>
                    </a:lnR>
                    <a:lnT>
                      <a:noFill/>
                    </a:lnT>
                    <a:lnB>
                      <a:noFill/>
                    </a:lnB>
                    <a:lnTlToBr>
                      <a:noFill/>
                    </a:lnTlToBr>
                    <a:lnBlToTr>
                      <a:noFill/>
                    </a:lnBlToTr>
                    <a:solidFill>
                      <a:srgbClr val="E7E7E7"/>
                    </a:solidFill>
                  </a:tcPr>
                </a:tc>
              </a:tr>
              <a:tr h="268005">
                <a:tc>
                  <a:txBody>
                    <a:body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de-DE" sz="1400" b="0" i="0" u="none" strike="noStrike" cap="none" normalizeH="0" baseline="0" dirty="0" smtClean="0">
                          <a:ln>
                            <a:noFill/>
                          </a:ln>
                          <a:solidFill>
                            <a:srgbClr val="7F7F7F"/>
                          </a:solidFill>
                          <a:effectLst/>
                          <a:latin typeface="+mn-lt"/>
                          <a:cs typeface="Arial Unicode MS" charset="0"/>
                        </a:rPr>
                        <a:t>Finanzielle Anreize </a:t>
                      </a:r>
                    </a:p>
                  </a:txBody>
                  <a:tcPr marT="58070" marB="45722" anchor="ctr" horzOverflow="overflow">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a:noFill/>
                    </a:lnTlToBr>
                    <a:lnBlToTr>
                      <a:noFill/>
                    </a:lnBlToTr>
                    <a:solidFill>
                      <a:srgbClr val="FFFFFF"/>
                    </a:solidFill>
                  </a:tcPr>
                </a:tc>
                <a:tc vMerge="1">
                  <a:txBody>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Lst>
                      </a:pPr>
                      <a:endParaRPr kumimoji="0" lang="de-DE" sz="1200" b="0" i="0" u="none" strike="noStrike" cap="none" normalizeH="0" baseline="0" dirty="0" smtClean="0">
                        <a:ln>
                          <a:noFill/>
                        </a:ln>
                        <a:solidFill>
                          <a:srgbClr val="7F7F7F"/>
                        </a:solidFill>
                        <a:effectLst/>
                        <a:latin typeface="+mn-lt"/>
                        <a:cs typeface="Arial Unicode MS" charset="0"/>
                      </a:endParaRPr>
                    </a:p>
                  </a:txBody>
                  <a:tcPr marT="61599" marB="45722" anchor="ctr" horzOverflow="overflow">
                    <a:lnL>
                      <a:noFill/>
                    </a:lnL>
                    <a:lnR>
                      <a:noFill/>
                    </a:lnR>
                    <a:lnT>
                      <a:noFill/>
                    </a:lnT>
                    <a:lnB>
                      <a:noFill/>
                    </a:lnB>
                    <a:lnTlToBr>
                      <a:noFill/>
                    </a:lnTlToBr>
                    <a:lnBlToTr>
                      <a:noFill/>
                    </a:lnBlToTr>
                    <a:solidFill>
                      <a:srgbClr val="FFFFFF"/>
                    </a:solidFill>
                  </a:tcPr>
                </a:tc>
              </a:tr>
              <a:tr h="268005">
                <a:tc>
                  <a:txBody>
                    <a:body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de-DE" sz="1400" b="0" i="0" u="none" strike="noStrike" cap="none" normalizeH="0" baseline="0" dirty="0" smtClean="0">
                          <a:ln>
                            <a:noFill/>
                          </a:ln>
                          <a:solidFill>
                            <a:srgbClr val="7F7F7F"/>
                          </a:solidFill>
                          <a:effectLst/>
                          <a:latin typeface="+mn-lt"/>
                          <a:cs typeface="Arial Unicode MS" charset="0"/>
                        </a:rPr>
                        <a:t>Initiierung von Laufgruppen</a:t>
                      </a:r>
                    </a:p>
                  </a:txBody>
                  <a:tcPr marT="58070" marB="45722" anchor="ctr" horzOverflow="overflow">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a:noFill/>
                    </a:lnTlToBr>
                    <a:lnBlToTr>
                      <a:noFill/>
                    </a:lnBlToTr>
                    <a:solidFill>
                      <a:schemeClr val="bg1">
                        <a:lumMod val="95000"/>
                      </a:schemeClr>
                    </a:solidFill>
                  </a:tcPr>
                </a:tc>
                <a:tc vMerge="1">
                  <a:txBody>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Lst>
                      </a:pPr>
                      <a:endParaRPr kumimoji="0" lang="de-DE" sz="1200" b="0" i="0" u="none" strike="noStrike" cap="none" normalizeH="0" baseline="0" dirty="0" smtClean="0">
                        <a:ln>
                          <a:noFill/>
                        </a:ln>
                        <a:solidFill>
                          <a:srgbClr val="7F7F7F"/>
                        </a:solidFill>
                        <a:effectLst/>
                        <a:latin typeface="+mn-lt"/>
                        <a:cs typeface="Arial Unicode MS" charset="0"/>
                      </a:endParaRPr>
                    </a:p>
                  </a:txBody>
                  <a:tcPr marT="61599" marB="45722" anchor="ctr" horzOverflow="overflow">
                    <a:lnL>
                      <a:noFill/>
                    </a:lnL>
                    <a:lnR>
                      <a:noFill/>
                    </a:lnR>
                    <a:lnT>
                      <a:noFill/>
                    </a:lnT>
                    <a:lnB>
                      <a:noFill/>
                    </a:lnB>
                    <a:lnTlToBr>
                      <a:noFill/>
                    </a:lnTlToBr>
                    <a:lnBlToTr>
                      <a:noFill/>
                    </a:lnBlToTr>
                    <a:solidFill>
                      <a:srgbClr val="E7E7E7"/>
                    </a:solidFill>
                  </a:tcPr>
                </a:tc>
              </a:tr>
            </a:tbl>
          </a:graphicData>
        </a:graphic>
      </p:graphicFrame>
      <p:sp>
        <p:nvSpPr>
          <p:cNvPr id="19" name="Titel 1"/>
          <p:cNvSpPr txBox="1">
            <a:spLocks/>
          </p:cNvSpPr>
          <p:nvPr/>
        </p:nvSpPr>
        <p:spPr>
          <a:xfrm>
            <a:off x="396875" y="692696"/>
            <a:ext cx="8783637" cy="504031"/>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de-DE" sz="3500" dirty="0">
                <a:solidFill>
                  <a:srgbClr val="808080"/>
                </a:solidFill>
              </a:rPr>
              <a:t>Intervention</a:t>
            </a:r>
            <a:endParaRPr lang="de-DE" sz="3500" dirty="0">
              <a:solidFill>
                <a:schemeClr val="bg1">
                  <a:lumMod val="50000"/>
                </a:schemeClr>
              </a:solidFill>
            </a:endParaRPr>
          </a:p>
        </p:txBody>
      </p:sp>
      <p:sp>
        <p:nvSpPr>
          <p:cNvPr id="2" name="Rechteck 1"/>
          <p:cNvSpPr/>
          <p:nvPr/>
        </p:nvSpPr>
        <p:spPr>
          <a:xfrm>
            <a:off x="4427984" y="4653136"/>
            <a:ext cx="3960440" cy="1237198"/>
          </a:xfrm>
          <a:prstGeom prst="rect">
            <a:avLst/>
          </a:prstGeom>
          <a:solidFill>
            <a:srgbClr val="FDD205"/>
          </a:solidFill>
          <a:ln>
            <a:solidFill>
              <a:schemeClr val="bg1"/>
            </a:solidFill>
          </a:ln>
          <a:effectLst>
            <a:outerShdw blurRad="50800" dist="38100" dir="2700000" algn="tl" rotWithShape="0">
              <a:prstClr val="black">
                <a:alpha val="40000"/>
              </a:prstClr>
            </a:outerShdw>
          </a:effectLst>
        </p:spPr>
        <p:txBody>
          <a:bodyPr wrap="square">
            <a:spAutoFit/>
          </a:bodyPr>
          <a:lstStyle/>
          <a:p>
            <a:pPr lvl="0">
              <a:tabLst>
                <a:tab pos="723900" algn="l"/>
                <a:tab pos="1447800" algn="l"/>
                <a:tab pos="2171700" algn="l"/>
                <a:tab pos="2895600" algn="l"/>
                <a:tab pos="3619500" algn="l"/>
                <a:tab pos="4343400" algn="l"/>
                <a:tab pos="5067300" algn="l"/>
                <a:tab pos="5791200" algn="l"/>
                <a:tab pos="6515100" algn="l"/>
                <a:tab pos="7239000" algn="l"/>
              </a:tabLst>
            </a:pPr>
            <a:r>
              <a:rPr lang="de-DE" sz="1600" dirty="0">
                <a:solidFill>
                  <a:srgbClr val="5F5F5F"/>
                </a:solidFill>
                <a:latin typeface="+mj-lt"/>
              </a:rPr>
              <a:t>Die Maßnahmen zur Bewegungsförderung sollten </a:t>
            </a:r>
            <a:r>
              <a:rPr lang="de-DE" sz="1600" b="1" dirty="0">
                <a:solidFill>
                  <a:srgbClr val="5F5F5F"/>
                </a:solidFill>
                <a:latin typeface="+mj-lt"/>
              </a:rPr>
              <a:t>zusammen mit den Mitarbeitern konzipiert </a:t>
            </a:r>
            <a:r>
              <a:rPr lang="de-DE" sz="1600" dirty="0">
                <a:solidFill>
                  <a:srgbClr val="5F5F5F"/>
                </a:solidFill>
                <a:latin typeface="+mj-lt"/>
              </a:rPr>
              <a:t>werden und </a:t>
            </a:r>
            <a:r>
              <a:rPr lang="de-DE" sz="1600" b="1" dirty="0">
                <a:solidFill>
                  <a:srgbClr val="5F5F5F"/>
                </a:solidFill>
                <a:latin typeface="+mj-lt"/>
              </a:rPr>
              <a:t>mindestens auf 1 bis 3 Jahre</a:t>
            </a:r>
            <a:r>
              <a:rPr lang="de-DE" sz="1600" dirty="0">
                <a:solidFill>
                  <a:srgbClr val="5F5F5F"/>
                </a:solidFill>
                <a:latin typeface="+mj-lt"/>
              </a:rPr>
              <a:t> angelegt sein. Kurzfristige Aktionen oder Einzelmaßnahmen bringen </a:t>
            </a:r>
            <a:r>
              <a:rPr lang="de-DE" sz="1600" dirty="0" smtClean="0">
                <a:solidFill>
                  <a:srgbClr val="5F5F5F"/>
                </a:solidFill>
                <a:latin typeface="+mj-lt"/>
              </a:rPr>
              <a:t>wenig.</a:t>
            </a:r>
            <a:endParaRPr lang="de-DE" sz="1600" dirty="0">
              <a:solidFill>
                <a:srgbClr val="5F5F5F"/>
              </a:solidFill>
              <a:latin typeface="+mj-lt"/>
            </a:endParaRPr>
          </a:p>
        </p:txBody>
      </p:sp>
    </p:spTree>
    <p:extLst>
      <p:ext uri="{BB962C8B-B14F-4D97-AF65-F5344CB8AC3E}">
        <p14:creationId xmlns:p14="http://schemas.microsoft.com/office/powerpoint/2010/main" val="11318565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4294967295"/>
          </p:nvPr>
        </p:nvSpPr>
        <p:spPr>
          <a:xfrm>
            <a:off x="467544" y="2564904"/>
            <a:ext cx="7992888" cy="3689350"/>
          </a:xfrm>
        </p:spPr>
        <p:txBody>
          <a:bodyPr/>
          <a:lstStyle/>
          <a:p>
            <a:pPr eaLnBrk="1">
              <a:spcBef>
                <a:spcPts val="638"/>
              </a:spcBef>
              <a:buClr>
                <a:srgbClr val="FDD205"/>
              </a:buClr>
              <a:buSzPct val="120000"/>
            </a:pPr>
            <a:r>
              <a:rPr lang="de-DE" sz="1800" dirty="0" smtClean="0">
                <a:solidFill>
                  <a:srgbClr val="7F7F7F"/>
                </a:solidFill>
                <a:latin typeface="+mj-lt"/>
              </a:rPr>
              <a:t>Überprüfung der biologischen Marker (z.B. Blutdruck, Cholesterinspiegel, Taillen- und Hüftumfang, Fitness- und Belastungstest,                                      Body-Maß-Index (BMI) etc.)</a:t>
            </a:r>
          </a:p>
          <a:p>
            <a:pPr eaLnBrk="1">
              <a:spcBef>
                <a:spcPts val="638"/>
              </a:spcBef>
              <a:buClr>
                <a:srgbClr val="FDD205"/>
              </a:buClr>
              <a:buSzPct val="120000"/>
            </a:pPr>
            <a:r>
              <a:rPr lang="de-DE" sz="1800" dirty="0" smtClean="0">
                <a:solidFill>
                  <a:srgbClr val="7F7F7F"/>
                </a:solidFill>
                <a:latin typeface="+mj-lt"/>
              </a:rPr>
              <a:t>Ermittlung der langfristigen Auswirkungen über die Sammlung von Daten zur </a:t>
            </a:r>
            <a:r>
              <a:rPr lang="de-DE" sz="1800" dirty="0" smtClean="0">
                <a:solidFill>
                  <a:schemeClr val="bg1">
                    <a:lumMod val="50000"/>
                  </a:schemeClr>
                </a:solidFill>
                <a:latin typeface="+mj-lt"/>
              </a:rPr>
              <a:t>Häufigkeit (Prävalenz) bewegungsbedingter </a:t>
            </a:r>
            <a:r>
              <a:rPr lang="de-DE" sz="1800" dirty="0" smtClean="0">
                <a:solidFill>
                  <a:srgbClr val="7F7F7F"/>
                </a:solidFill>
                <a:latin typeface="+mj-lt"/>
              </a:rPr>
              <a:t>Krankheiten, wie zum Beispiel:</a:t>
            </a:r>
          </a:p>
          <a:p>
            <a:pPr marL="685800" lvl="1" eaLnBrk="1">
              <a:spcBef>
                <a:spcPts val="638"/>
              </a:spcBef>
              <a:buClr>
                <a:srgbClr val="FDD205"/>
              </a:buClr>
              <a:buSzPct val="120000"/>
              <a:buFont typeface="Arial" panose="020B0604020202020204" pitchFamily="34" charset="0"/>
              <a:buChar char="•"/>
            </a:pPr>
            <a:r>
              <a:rPr lang="de-DE" sz="1800" dirty="0" smtClean="0">
                <a:solidFill>
                  <a:srgbClr val="7F7F7F"/>
                </a:solidFill>
                <a:latin typeface="+mj-lt"/>
              </a:rPr>
              <a:t>Herz-Kreislauf-Erkrankungen</a:t>
            </a:r>
          </a:p>
          <a:p>
            <a:pPr marL="685800" lvl="1" eaLnBrk="1">
              <a:spcBef>
                <a:spcPts val="638"/>
              </a:spcBef>
              <a:buClr>
                <a:srgbClr val="FDD205"/>
              </a:buClr>
              <a:buSzPct val="120000"/>
              <a:buFont typeface="Arial" panose="020B0604020202020204" pitchFamily="34" charset="0"/>
              <a:buChar char="•"/>
            </a:pPr>
            <a:r>
              <a:rPr lang="de-DE" sz="1800" dirty="0" smtClean="0">
                <a:solidFill>
                  <a:srgbClr val="7F7F7F"/>
                </a:solidFill>
                <a:latin typeface="+mj-lt"/>
              </a:rPr>
              <a:t>Diabetes-Prävalenz </a:t>
            </a:r>
          </a:p>
          <a:p>
            <a:pPr eaLnBrk="1">
              <a:spcBef>
                <a:spcPts val="638"/>
              </a:spcBef>
              <a:buClr>
                <a:srgbClr val="FDD205"/>
              </a:buClr>
              <a:buSzPct val="120000"/>
            </a:pPr>
            <a:r>
              <a:rPr lang="de-DE" sz="1800" dirty="0" smtClean="0">
                <a:solidFill>
                  <a:srgbClr val="7F7F7F"/>
                </a:solidFill>
                <a:latin typeface="+mj-lt"/>
              </a:rPr>
              <a:t>Zahl der erreichten Personen und wer erreicht wurde</a:t>
            </a:r>
          </a:p>
          <a:p>
            <a:pPr eaLnBrk="1">
              <a:spcBef>
                <a:spcPts val="638"/>
              </a:spcBef>
              <a:buClr>
                <a:srgbClr val="FDD205"/>
              </a:buClr>
              <a:buSzPct val="120000"/>
            </a:pPr>
            <a:r>
              <a:rPr lang="de-DE" sz="1800" dirty="0" smtClean="0">
                <a:solidFill>
                  <a:srgbClr val="7F7F7F"/>
                </a:solidFill>
                <a:latin typeface="+mj-lt"/>
              </a:rPr>
              <a:t>Ermittlung der Akzeptanz eines Programms</a:t>
            </a:r>
          </a:p>
          <a:p>
            <a:pPr eaLnBrk="1">
              <a:spcBef>
                <a:spcPts val="638"/>
              </a:spcBef>
              <a:buClr>
                <a:srgbClr val="FDD205"/>
              </a:buClr>
              <a:buSzPct val="120000"/>
            </a:pPr>
            <a:r>
              <a:rPr lang="de-DE" sz="1800" dirty="0" smtClean="0">
                <a:solidFill>
                  <a:srgbClr val="7F7F7F"/>
                </a:solidFill>
                <a:latin typeface="+mj-lt"/>
              </a:rPr>
              <a:t>Vorher- und Nachher-Befragung zur körperlichen Aktivität</a:t>
            </a:r>
          </a:p>
        </p:txBody>
      </p:sp>
      <p:sp>
        <p:nvSpPr>
          <p:cNvPr id="4" name="Rechteck 3"/>
          <p:cNvSpPr/>
          <p:nvPr/>
        </p:nvSpPr>
        <p:spPr>
          <a:xfrm>
            <a:off x="467544" y="1563112"/>
            <a:ext cx="7992888" cy="707886"/>
          </a:xfrm>
          <a:prstGeom prst="rect">
            <a:avLst/>
          </a:prstGeom>
          <a:ln>
            <a:solidFill>
              <a:srgbClr val="FDD205"/>
            </a:solidFill>
          </a:ln>
        </p:spPr>
        <p:txBody>
          <a:bodyPr wrap="square">
            <a:spAutoFit/>
          </a:bodyPr>
          <a:lstStyle/>
          <a:p>
            <a:pPr eaLnBrk="1">
              <a:lnSpc>
                <a:spcPct val="100000"/>
              </a:lnSpc>
              <a:spcBef>
                <a:spcPts val="638"/>
              </a:spcBef>
            </a:pPr>
            <a:r>
              <a:rPr lang="de-DE" sz="2000" dirty="0" smtClean="0">
                <a:solidFill>
                  <a:srgbClr val="808080"/>
                </a:solidFill>
                <a:latin typeface="+mj-lt"/>
              </a:rPr>
              <a:t>Inwieweit konnten Mitarbeiter dafür sensibilisiert werden, Bewegung in den (Arbeits-)Alltag zu integrieren?</a:t>
            </a:r>
          </a:p>
        </p:txBody>
      </p:sp>
      <p:sp>
        <p:nvSpPr>
          <p:cNvPr id="5" name="Titel 1"/>
          <p:cNvSpPr txBox="1">
            <a:spLocks/>
          </p:cNvSpPr>
          <p:nvPr/>
        </p:nvSpPr>
        <p:spPr>
          <a:xfrm>
            <a:off x="468313" y="765175"/>
            <a:ext cx="8783637" cy="504031"/>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de-DE" sz="3500" dirty="0">
                <a:solidFill>
                  <a:srgbClr val="808080"/>
                </a:solidFill>
              </a:rPr>
              <a:t>Evaluation</a:t>
            </a:r>
            <a:endParaRPr lang="de-DE" sz="3500" dirty="0">
              <a:solidFill>
                <a:schemeClr val="bg1">
                  <a:lumMod val="50000"/>
                </a:schemeClr>
              </a:solidFill>
            </a:endParaRPr>
          </a:p>
        </p:txBody>
      </p:sp>
    </p:spTree>
    <p:extLst>
      <p:ext uri="{BB962C8B-B14F-4D97-AF65-F5344CB8AC3E}">
        <p14:creationId xmlns:p14="http://schemas.microsoft.com/office/powerpoint/2010/main" val="5089432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3"/>
          </p:nvPr>
        </p:nvSpPr>
        <p:spPr>
          <a:xfrm>
            <a:off x="179512" y="2492896"/>
            <a:ext cx="8352928" cy="3384376"/>
          </a:xfrm>
        </p:spPr>
        <p:txBody>
          <a:bodyPr wrap="square" lIns="360000" tIns="36000"/>
          <a:lstStyle/>
          <a:p>
            <a:pPr marL="1588" indent="0" hangingPunct="1">
              <a:lnSpc>
                <a:spcPct val="100000"/>
              </a:lnSpc>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de-DE" sz="1600" dirty="0" smtClean="0">
              <a:solidFill>
                <a:srgbClr val="7F7F7F"/>
              </a:solidFill>
            </a:endParaRPr>
          </a:p>
          <a:p>
            <a:pPr marL="1588" indent="0" hangingPunct="1">
              <a:lnSpc>
                <a:spcPct val="100000"/>
              </a:lnSpc>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de-DE" sz="1600" dirty="0" smtClean="0">
                <a:solidFill>
                  <a:srgbClr val="7F7F7F"/>
                </a:solidFill>
              </a:rPr>
              <a:t>Solche </a:t>
            </a:r>
            <a:r>
              <a:rPr lang="de-DE" sz="1600" dirty="0">
                <a:solidFill>
                  <a:srgbClr val="7F7F7F"/>
                </a:solidFill>
              </a:rPr>
              <a:t>Anforderungen sind beispielsweise: </a:t>
            </a:r>
          </a:p>
          <a:p>
            <a:pPr marL="287338" indent="-285750" hangingPunct="1">
              <a:buSzPct val="120000"/>
              <a:tabLst>
                <a:tab pos="723900" algn="l"/>
                <a:tab pos="1447800" algn="l"/>
                <a:tab pos="2171700" algn="l"/>
                <a:tab pos="2895600" algn="l"/>
                <a:tab pos="3619500" algn="l"/>
                <a:tab pos="4343400" algn="l"/>
                <a:tab pos="5067300" algn="l"/>
                <a:tab pos="5791200" algn="l"/>
                <a:tab pos="6515100" algn="l"/>
                <a:tab pos="7239000" algn="l"/>
                <a:tab pos="7962900" algn="l"/>
              </a:tabLst>
            </a:pPr>
            <a:r>
              <a:rPr lang="de-DE" sz="1600" dirty="0">
                <a:solidFill>
                  <a:srgbClr val="7F7F7F"/>
                </a:solidFill>
              </a:rPr>
              <a:t>Der Zugang zu angemessen ausgestatteten</a:t>
            </a:r>
            <a:r>
              <a:rPr lang="de-DE" sz="1600" b="1" dirty="0">
                <a:solidFill>
                  <a:srgbClr val="7F7F7F"/>
                </a:solidFill>
              </a:rPr>
              <a:t> Sportanlagen </a:t>
            </a:r>
            <a:r>
              <a:rPr lang="de-DE" sz="1600" dirty="0">
                <a:solidFill>
                  <a:srgbClr val="7F7F7F"/>
                </a:solidFill>
              </a:rPr>
              <a:t>in Gebäuden </a:t>
            </a:r>
            <a:br>
              <a:rPr lang="de-DE" sz="1600" dirty="0">
                <a:solidFill>
                  <a:srgbClr val="7F7F7F"/>
                </a:solidFill>
              </a:rPr>
            </a:br>
            <a:r>
              <a:rPr lang="de-DE" sz="1600" dirty="0">
                <a:solidFill>
                  <a:srgbClr val="7F7F7F"/>
                </a:solidFill>
              </a:rPr>
              <a:t>und im Freien; </a:t>
            </a:r>
          </a:p>
          <a:p>
            <a:pPr marL="287338" indent="-285750" hangingPunct="1">
              <a:buSzPct val="120000"/>
              <a:tabLst>
                <a:tab pos="723900" algn="l"/>
                <a:tab pos="1447800" algn="l"/>
                <a:tab pos="2171700" algn="l"/>
                <a:tab pos="2895600" algn="l"/>
                <a:tab pos="3619500" algn="l"/>
                <a:tab pos="4343400" algn="l"/>
                <a:tab pos="5067300" algn="l"/>
                <a:tab pos="5791200" algn="l"/>
                <a:tab pos="6515100" algn="l"/>
                <a:tab pos="7239000" algn="l"/>
                <a:tab pos="7962900" algn="l"/>
              </a:tabLst>
            </a:pPr>
            <a:r>
              <a:rPr lang="de-DE" sz="1600" dirty="0">
                <a:solidFill>
                  <a:srgbClr val="7F7F7F"/>
                </a:solidFill>
              </a:rPr>
              <a:t>Regelmäßige Verfügbarkeit eines </a:t>
            </a:r>
            <a:r>
              <a:rPr lang="de-DE" sz="1600" b="1" dirty="0">
                <a:solidFill>
                  <a:srgbClr val="7F7F7F"/>
                </a:solidFill>
              </a:rPr>
              <a:t>Sporttrainers</a:t>
            </a:r>
            <a:r>
              <a:rPr lang="de-DE" sz="1600" dirty="0">
                <a:solidFill>
                  <a:srgbClr val="7F7F7F"/>
                </a:solidFill>
              </a:rPr>
              <a:t> für gemeinsame Übungen sowie für die individuelle Beratung und Anleitung; </a:t>
            </a:r>
          </a:p>
          <a:p>
            <a:pPr marL="287338" indent="-285750" hangingPunct="1">
              <a:buSzPct val="120000"/>
              <a:tabLst>
                <a:tab pos="723900" algn="l"/>
                <a:tab pos="1447800" algn="l"/>
                <a:tab pos="2171700" algn="l"/>
                <a:tab pos="2895600" algn="l"/>
                <a:tab pos="3619500" algn="l"/>
                <a:tab pos="4343400" algn="l"/>
                <a:tab pos="5067300" algn="l"/>
                <a:tab pos="5791200" algn="l"/>
                <a:tab pos="6515100" algn="l"/>
                <a:tab pos="7239000" algn="l"/>
                <a:tab pos="7962900" algn="l"/>
              </a:tabLst>
            </a:pPr>
            <a:r>
              <a:rPr lang="de-DE" sz="1600" dirty="0">
                <a:solidFill>
                  <a:srgbClr val="7F7F7F"/>
                </a:solidFill>
              </a:rPr>
              <a:t>Unterstützung bei </a:t>
            </a:r>
            <a:r>
              <a:rPr lang="de-DE" sz="1600" b="1" dirty="0">
                <a:solidFill>
                  <a:srgbClr val="7F7F7F"/>
                </a:solidFill>
              </a:rPr>
              <a:t>arbeitsplatzbezogener sportlicher Beteiligung; </a:t>
            </a:r>
          </a:p>
          <a:p>
            <a:pPr marL="287338" indent="-285750" hangingPunct="1">
              <a:buSzPct val="120000"/>
              <a:tabLst>
                <a:tab pos="723900" algn="l"/>
                <a:tab pos="1447800" algn="l"/>
                <a:tab pos="2171700" algn="l"/>
                <a:tab pos="2895600" algn="l"/>
                <a:tab pos="3619500" algn="l"/>
                <a:tab pos="4343400" algn="l"/>
                <a:tab pos="5067300" algn="l"/>
                <a:tab pos="5791200" algn="l"/>
                <a:tab pos="6515100" algn="l"/>
                <a:tab pos="7239000" algn="l"/>
                <a:tab pos="7962900" algn="l"/>
              </a:tabLst>
            </a:pPr>
            <a:r>
              <a:rPr lang="de-DE" sz="1600" dirty="0">
                <a:solidFill>
                  <a:srgbClr val="7F7F7F"/>
                </a:solidFill>
              </a:rPr>
              <a:t>Unterstützung beim Zurücklegen des </a:t>
            </a:r>
            <a:r>
              <a:rPr lang="de-DE" sz="1600" b="1" dirty="0">
                <a:solidFill>
                  <a:srgbClr val="7F7F7F"/>
                </a:solidFill>
              </a:rPr>
              <a:t>Wegs von und zur Arbeit </a:t>
            </a:r>
            <a:r>
              <a:rPr lang="de-DE" sz="1600" dirty="0">
                <a:solidFill>
                  <a:srgbClr val="7F7F7F"/>
                </a:solidFill>
              </a:rPr>
              <a:t>per Fahrrad oder zu Fuß; </a:t>
            </a:r>
          </a:p>
          <a:p>
            <a:pPr marL="287338" indent="-285750" hangingPunct="1">
              <a:buSzPct val="120000"/>
              <a:tabLst>
                <a:tab pos="723900" algn="l"/>
                <a:tab pos="1447800" algn="l"/>
                <a:tab pos="2171700" algn="l"/>
                <a:tab pos="2895600" algn="l"/>
                <a:tab pos="3619500" algn="l"/>
                <a:tab pos="4343400" algn="l"/>
                <a:tab pos="5067300" algn="l"/>
                <a:tab pos="5791200" algn="l"/>
                <a:tab pos="6515100" algn="l"/>
                <a:tab pos="7239000" algn="l"/>
                <a:tab pos="7962900" algn="l"/>
              </a:tabLst>
            </a:pPr>
            <a:r>
              <a:rPr lang="de-DE" sz="1600" dirty="0">
                <a:solidFill>
                  <a:srgbClr val="7F7F7F"/>
                </a:solidFill>
              </a:rPr>
              <a:t>Bei monotoner oder körperlich schwerer Arbeit mit dem </a:t>
            </a:r>
            <a:r>
              <a:rPr lang="de-DE" sz="1600" b="1" dirty="0">
                <a:solidFill>
                  <a:srgbClr val="7F7F7F"/>
                </a:solidFill>
              </a:rPr>
              <a:t>Risiko von Muskel-Skelett-Erkrankungen </a:t>
            </a:r>
            <a:r>
              <a:rPr lang="de-DE" sz="1600" dirty="0">
                <a:solidFill>
                  <a:srgbClr val="7F7F7F"/>
                </a:solidFill>
              </a:rPr>
              <a:t>Zugang zu Übungen, die speziell diesen Erkrankungen entgegen wirken; </a:t>
            </a:r>
          </a:p>
          <a:p>
            <a:pPr marL="287338" indent="-285750" hangingPunct="1">
              <a:buSzPct val="120000"/>
              <a:tabLst>
                <a:tab pos="723900" algn="l"/>
                <a:tab pos="1447800" algn="l"/>
                <a:tab pos="2171700" algn="l"/>
                <a:tab pos="2895600" algn="l"/>
                <a:tab pos="3619500" algn="l"/>
                <a:tab pos="4343400" algn="l"/>
                <a:tab pos="5067300" algn="l"/>
                <a:tab pos="5791200" algn="l"/>
                <a:tab pos="6515100" algn="l"/>
                <a:tab pos="7239000" algn="l"/>
                <a:tab pos="7962900" algn="l"/>
              </a:tabLst>
            </a:pPr>
            <a:r>
              <a:rPr lang="de-DE" sz="1600" dirty="0">
                <a:solidFill>
                  <a:srgbClr val="7F7F7F"/>
                </a:solidFill>
              </a:rPr>
              <a:t>Ein </a:t>
            </a:r>
            <a:r>
              <a:rPr lang="de-DE" sz="1600" b="1" dirty="0">
                <a:solidFill>
                  <a:srgbClr val="7F7F7F"/>
                </a:solidFill>
              </a:rPr>
              <a:t>Arbeitsumfeld</a:t>
            </a:r>
            <a:r>
              <a:rPr lang="de-DE" sz="1600" dirty="0">
                <a:solidFill>
                  <a:srgbClr val="7F7F7F"/>
                </a:solidFill>
              </a:rPr>
              <a:t>, das körperlicher Aktivität entgegenkommt.</a:t>
            </a:r>
          </a:p>
          <a:p>
            <a:pPr marL="579438" indent="-577850" hangingPunct="1">
              <a:lnSpc>
                <a:spcPct val="100000"/>
              </a:lnSpc>
              <a:buClrTx/>
              <a:buSzTx/>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de-DE" sz="1600" dirty="0">
              <a:solidFill>
                <a:srgbClr val="5F5F5F"/>
              </a:solidFill>
            </a:endParaRPr>
          </a:p>
        </p:txBody>
      </p:sp>
      <p:sp>
        <p:nvSpPr>
          <p:cNvPr id="8" name="Rechteck 7"/>
          <p:cNvSpPr/>
          <p:nvPr/>
        </p:nvSpPr>
        <p:spPr>
          <a:xfrm>
            <a:off x="467544" y="1589891"/>
            <a:ext cx="7920880" cy="830997"/>
          </a:xfrm>
          <a:prstGeom prst="rect">
            <a:avLst/>
          </a:prstGeom>
          <a:ln>
            <a:solidFill>
              <a:srgbClr val="FDD205"/>
            </a:solidFill>
          </a:ln>
        </p:spPr>
        <p:txBody>
          <a:bodyPr wrap="square">
            <a:spAutoFit/>
          </a:bodyPr>
          <a:lstStyle/>
          <a:p>
            <a:pPr marL="579438" indent="-577850" hangingPunct="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de-DE" sz="1600" dirty="0" smtClean="0">
                <a:solidFill>
                  <a:srgbClr val="7F7F7F"/>
                </a:solidFill>
                <a:latin typeface="+mj-lt"/>
              </a:rPr>
              <a:t>Die Europäische Kommission empfiehlt Arbeitgebern und Gewerkschaften in ihre</a:t>
            </a:r>
          </a:p>
          <a:p>
            <a:pPr marL="579438" indent="-577850" hangingPunct="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de-DE" sz="1600" dirty="0" smtClean="0">
                <a:solidFill>
                  <a:srgbClr val="7F7F7F"/>
                </a:solidFill>
                <a:latin typeface="+mj-lt"/>
              </a:rPr>
              <a:t>Vereinbarungen</a:t>
            </a:r>
            <a:r>
              <a:rPr lang="de-DE" sz="1600" dirty="0">
                <a:solidFill>
                  <a:srgbClr val="7F7F7F"/>
                </a:solidFill>
                <a:latin typeface="+mj-lt"/>
              </a:rPr>
              <a:t> </a:t>
            </a:r>
            <a:r>
              <a:rPr lang="de-DE" sz="1600" b="1" dirty="0" smtClean="0">
                <a:solidFill>
                  <a:srgbClr val="7F7F7F"/>
                </a:solidFill>
                <a:latin typeface="+mj-lt"/>
              </a:rPr>
              <a:t>Arbeitsplatzanforderungen</a:t>
            </a:r>
            <a:r>
              <a:rPr lang="de-DE" sz="1600" dirty="0" smtClean="0">
                <a:solidFill>
                  <a:srgbClr val="7F7F7F"/>
                </a:solidFill>
                <a:latin typeface="+mj-lt"/>
              </a:rPr>
              <a:t> zu berücksichtigen, die eine </a:t>
            </a:r>
            <a:r>
              <a:rPr lang="de-DE" sz="1600" b="1" dirty="0" smtClean="0">
                <a:solidFill>
                  <a:srgbClr val="7F7F7F"/>
                </a:solidFill>
                <a:latin typeface="+mj-lt"/>
              </a:rPr>
              <a:t>körperlich aktive</a:t>
            </a:r>
          </a:p>
          <a:p>
            <a:pPr marL="579438" indent="-577850" hangingPunct="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de-DE" sz="1600" b="1" dirty="0" smtClean="0">
                <a:solidFill>
                  <a:srgbClr val="7F7F7F"/>
                </a:solidFill>
                <a:latin typeface="+mj-lt"/>
              </a:rPr>
              <a:t>Lebensweise erleichtern</a:t>
            </a:r>
            <a:r>
              <a:rPr lang="de-DE" sz="1600" dirty="0" smtClean="0">
                <a:solidFill>
                  <a:srgbClr val="7F7F7F"/>
                </a:solidFill>
                <a:latin typeface="+mj-lt"/>
              </a:rPr>
              <a:t>. </a:t>
            </a:r>
            <a:endParaRPr lang="de-DE" sz="1600" dirty="0">
              <a:solidFill>
                <a:srgbClr val="7F7F7F"/>
              </a:solidFill>
              <a:latin typeface="+mj-lt"/>
            </a:endParaRPr>
          </a:p>
        </p:txBody>
      </p:sp>
      <p:sp>
        <p:nvSpPr>
          <p:cNvPr id="10" name="Rectangle 3"/>
          <p:cNvSpPr>
            <a:spLocks noChangeArrowheads="1"/>
          </p:cNvSpPr>
          <p:nvPr/>
        </p:nvSpPr>
        <p:spPr bwMode="auto">
          <a:xfrm>
            <a:off x="466725" y="6284913"/>
            <a:ext cx="5184775" cy="2293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tabLst>
                <a:tab pos="723900" algn="l"/>
                <a:tab pos="1447800" algn="l"/>
                <a:tab pos="2171700" algn="l"/>
                <a:tab pos="2895600" algn="l"/>
                <a:tab pos="3619500" algn="l"/>
                <a:tab pos="4343400" algn="l"/>
                <a:tab pos="5067300" algn="l"/>
              </a:tabLst>
            </a:pPr>
            <a:r>
              <a:rPr lang="de-DE" sz="900" b="1" dirty="0" smtClean="0">
                <a:solidFill>
                  <a:srgbClr val="7F7F7F"/>
                </a:solidFill>
                <a:latin typeface="+mj-lt"/>
              </a:rPr>
              <a:t>Quelle: </a:t>
            </a:r>
            <a:r>
              <a:rPr lang="de-DE" sz="900" dirty="0" smtClean="0">
                <a:solidFill>
                  <a:srgbClr val="7F7F7F"/>
                </a:solidFill>
                <a:latin typeface="+mj-lt"/>
              </a:rPr>
              <a:t>Europäische Kommission 2008</a:t>
            </a:r>
          </a:p>
        </p:txBody>
      </p:sp>
      <p:sp>
        <p:nvSpPr>
          <p:cNvPr id="11" name="Titel 1"/>
          <p:cNvSpPr txBox="1">
            <a:spLocks/>
          </p:cNvSpPr>
          <p:nvPr/>
        </p:nvSpPr>
        <p:spPr>
          <a:xfrm>
            <a:off x="468313" y="765175"/>
            <a:ext cx="8783637" cy="504031"/>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de-DE" sz="3500" dirty="0">
                <a:solidFill>
                  <a:srgbClr val="808080"/>
                </a:solidFill>
              </a:rPr>
              <a:t>EU-Leitlinien für körperliche Aktivität </a:t>
            </a:r>
            <a:endParaRPr lang="de-DE" sz="3500" dirty="0">
              <a:solidFill>
                <a:schemeClr val="bg1">
                  <a:lumMod val="50000"/>
                </a:schemeClr>
              </a:solidFill>
            </a:endParaRPr>
          </a:p>
        </p:txBody>
      </p:sp>
    </p:spTree>
    <p:extLst>
      <p:ext uri="{BB962C8B-B14F-4D97-AF65-F5344CB8AC3E}">
        <p14:creationId xmlns:p14="http://schemas.microsoft.com/office/powerpoint/2010/main" val="10929771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de-DE" sz="4000" dirty="0" smtClean="0"/>
              <a:t>Kosten-Nutzen-Effekt </a:t>
            </a:r>
            <a:endParaRPr lang="de-DE" sz="4000" dirty="0"/>
          </a:p>
        </p:txBody>
      </p:sp>
    </p:spTree>
    <p:extLst>
      <p:ext uri="{BB962C8B-B14F-4D97-AF65-F5344CB8AC3E}">
        <p14:creationId xmlns:p14="http://schemas.microsoft.com/office/powerpoint/2010/main" val="23829047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5043239" y="945662"/>
            <a:ext cx="3671590" cy="5455205"/>
          </a:xfrm>
        </p:spPr>
        <p:txBody>
          <a:bodyPr/>
          <a:lstStyle/>
          <a:p>
            <a:pPr marL="0" indent="0">
              <a:buNone/>
            </a:pPr>
            <a:r>
              <a:rPr lang="de-DE" sz="1600" b="1" dirty="0" smtClean="0"/>
              <a:t>Körperliche </a:t>
            </a:r>
            <a:r>
              <a:rPr lang="de-DE" sz="1600" b="1" dirty="0"/>
              <a:t>Aktivität </a:t>
            </a:r>
          </a:p>
          <a:p>
            <a:pPr marL="542925" lvl="1" indent="-276225">
              <a:buFont typeface="Arial" panose="020B0604020202020204" pitchFamily="34" charset="0"/>
              <a:buChar char="•"/>
            </a:pPr>
            <a:r>
              <a:rPr lang="de-DE" sz="1600" b="1" dirty="0"/>
              <a:t>beugt</a:t>
            </a:r>
            <a:r>
              <a:rPr lang="de-DE" sz="1600" dirty="0"/>
              <a:t> bewegungsmangelbedingten (körperlichen </a:t>
            </a:r>
            <a:r>
              <a:rPr lang="de-DE" sz="1600" dirty="0" smtClean="0"/>
              <a:t>und psycho-somatischen</a:t>
            </a:r>
            <a:r>
              <a:rPr lang="de-DE" sz="1600" dirty="0"/>
              <a:t>) Beschwerden </a:t>
            </a:r>
            <a:r>
              <a:rPr lang="de-DE" sz="1600" b="1" dirty="0"/>
              <a:t>vor</a:t>
            </a:r>
            <a:r>
              <a:rPr lang="de-DE" sz="1600" dirty="0"/>
              <a:t>. </a:t>
            </a:r>
          </a:p>
          <a:p>
            <a:pPr marL="542925" lvl="1" indent="-276225">
              <a:buFont typeface="Arial" panose="020B0604020202020204" pitchFamily="34" charset="0"/>
              <a:buChar char="•"/>
            </a:pPr>
            <a:r>
              <a:rPr lang="de-DE" sz="1600" dirty="0"/>
              <a:t>gehört zu einer der </a:t>
            </a:r>
            <a:r>
              <a:rPr lang="de-DE" sz="1600" b="1" dirty="0"/>
              <a:t>wirkungsvollsten und kostengünstigen Maßnahmen</a:t>
            </a:r>
            <a:r>
              <a:rPr lang="de-DE" sz="1600" dirty="0"/>
              <a:t> in </a:t>
            </a:r>
            <a:r>
              <a:rPr lang="de-DE" sz="1600" dirty="0" smtClean="0"/>
              <a:t>der Prävention </a:t>
            </a:r>
            <a:r>
              <a:rPr lang="de-DE" sz="1600" dirty="0"/>
              <a:t>und Therapie von zahlreichen Erkrankungen. </a:t>
            </a:r>
          </a:p>
          <a:p>
            <a:pPr marL="542925" lvl="1" indent="-276225">
              <a:buFont typeface="Arial" panose="020B0604020202020204" pitchFamily="34" charset="0"/>
              <a:buChar char="•"/>
            </a:pPr>
            <a:r>
              <a:rPr lang="de-DE" sz="1600" dirty="0"/>
              <a:t>zielgerichtet, regelmäßig, mit moderater Intensität und mindestens zwei Stunden pro Woche durchgeführt, stellt sie gesichert einen zentralen </a:t>
            </a:r>
            <a:r>
              <a:rPr lang="de-DE" sz="1600" b="1" dirty="0"/>
              <a:t>Schutzfaktor der Gesundheit dar</a:t>
            </a:r>
            <a:r>
              <a:rPr lang="de-DE" sz="1600" dirty="0" smtClean="0"/>
              <a:t>.</a:t>
            </a:r>
            <a:endParaRPr lang="de-DE" sz="1450" dirty="0"/>
          </a:p>
          <a:p>
            <a:r>
              <a:rPr lang="de-DE" sz="1600" dirty="0"/>
              <a:t>Interventionen, die das </a:t>
            </a:r>
            <a:r>
              <a:rPr lang="de-DE" sz="1600" b="1" dirty="0"/>
              <a:t>Wandern und Zu-Fuß-Gehen fördern</a:t>
            </a:r>
            <a:r>
              <a:rPr lang="de-DE" sz="1600" dirty="0"/>
              <a:t> (keine Sport- und Gymnastikanlagen nötig), führen in der Regel zu einem </a:t>
            </a:r>
            <a:r>
              <a:rPr lang="de-DE" sz="1600" b="1" dirty="0"/>
              <a:t>Anstieg</a:t>
            </a:r>
            <a:r>
              <a:rPr lang="de-DE" sz="1600" dirty="0"/>
              <a:t> der körperlichen Gesamtaktivität. </a:t>
            </a:r>
          </a:p>
          <a:p>
            <a:endParaRPr lang="de-DE" sz="1600" dirty="0"/>
          </a:p>
        </p:txBody>
      </p:sp>
      <p:sp>
        <p:nvSpPr>
          <p:cNvPr id="3" name="Untertitel 2"/>
          <p:cNvSpPr>
            <a:spLocks noGrp="1"/>
          </p:cNvSpPr>
          <p:nvPr>
            <p:ph type="subTitle" idx="10"/>
          </p:nvPr>
        </p:nvSpPr>
        <p:spPr>
          <a:xfrm>
            <a:off x="683568" y="5301208"/>
            <a:ext cx="3312368" cy="864096"/>
          </a:xfrm>
          <a:noFill/>
          <a:ln>
            <a:solidFill>
              <a:srgbClr val="FDD205"/>
            </a:solidFill>
          </a:ln>
        </p:spPr>
        <p:txBody>
          <a:bodyPr>
            <a:normAutofit lnSpcReduction="10000"/>
          </a:bodyPr>
          <a:lstStyle/>
          <a:p>
            <a:r>
              <a:rPr lang="de-DE" sz="1400" dirty="0">
                <a:solidFill>
                  <a:srgbClr val="5F5F5F"/>
                </a:solidFill>
              </a:rPr>
              <a:t>Sehr geeignet für eine Verbesserung des Herz-Kreislauf-Systems sind Ausdauersportarten wie Joggen, Schwimmen und Radfahren.</a:t>
            </a:r>
          </a:p>
          <a:p>
            <a:endParaRPr lang="de-DE" dirty="0"/>
          </a:p>
        </p:txBody>
      </p:sp>
      <p:pic>
        <p:nvPicPr>
          <p:cNvPr id="6" name="Bildplatzhalter 5"/>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3047" b="3047"/>
          <a:stretch>
            <a:fillRect/>
          </a:stretch>
        </p:blipFill>
        <p:spPr/>
      </p:pic>
      <p:sp>
        <p:nvSpPr>
          <p:cNvPr id="5" name="Rectangle 4"/>
          <p:cNvSpPr>
            <a:spLocks noChangeArrowheads="1"/>
          </p:cNvSpPr>
          <p:nvPr/>
        </p:nvSpPr>
        <p:spPr bwMode="auto">
          <a:xfrm>
            <a:off x="468313" y="6278563"/>
            <a:ext cx="4608512" cy="2293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tabLst>
                <a:tab pos="723900" algn="l"/>
                <a:tab pos="1447800" algn="l"/>
                <a:tab pos="2171700" algn="l"/>
                <a:tab pos="2895600" algn="l"/>
                <a:tab pos="3619500" algn="l"/>
                <a:tab pos="4343400" algn="l"/>
              </a:tabLst>
            </a:pPr>
            <a:r>
              <a:rPr lang="de-DE" sz="900" b="1" dirty="0">
                <a:solidFill>
                  <a:srgbClr val="808080"/>
                </a:solidFill>
                <a:latin typeface="+mj-lt"/>
              </a:rPr>
              <a:t> Quelle: </a:t>
            </a:r>
            <a:r>
              <a:rPr lang="de-DE" sz="900" dirty="0" smtClean="0">
                <a:solidFill>
                  <a:srgbClr val="808080"/>
                </a:solidFill>
                <a:latin typeface="+mj-lt"/>
              </a:rPr>
              <a:t>Leitfaden Prävention 2014;  </a:t>
            </a:r>
            <a:r>
              <a:rPr lang="de-DE" sz="900" dirty="0" err="1">
                <a:solidFill>
                  <a:srgbClr val="808080"/>
                </a:solidFill>
                <a:latin typeface="+mj-lt"/>
              </a:rPr>
              <a:t>Leyk</a:t>
            </a:r>
            <a:r>
              <a:rPr lang="de-DE" sz="900" dirty="0">
                <a:solidFill>
                  <a:srgbClr val="808080"/>
                </a:solidFill>
                <a:latin typeface="+mj-lt"/>
              </a:rPr>
              <a:t> 2009; RKI 2003; WHO 2005</a:t>
            </a:r>
          </a:p>
        </p:txBody>
      </p:sp>
    </p:spTree>
    <p:extLst>
      <p:ext uri="{BB962C8B-B14F-4D97-AF65-F5344CB8AC3E}">
        <p14:creationId xmlns:p14="http://schemas.microsoft.com/office/powerpoint/2010/main" val="13020251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tretch>
            <a:fillRect/>
          </a:stretch>
        </p:blipFill>
        <p:spPr>
          <a:xfrm>
            <a:off x="5359283" y="1052736"/>
            <a:ext cx="3418957" cy="5128952"/>
          </a:xfrm>
        </p:spPr>
      </p:pic>
      <p:sp>
        <p:nvSpPr>
          <p:cNvPr id="2" name="Inhaltsplatzhalter 1"/>
          <p:cNvSpPr>
            <a:spLocks noGrp="1"/>
          </p:cNvSpPr>
          <p:nvPr>
            <p:ph idx="1"/>
          </p:nvPr>
        </p:nvSpPr>
        <p:spPr>
          <a:xfrm>
            <a:off x="563914" y="836713"/>
            <a:ext cx="4080094" cy="3744416"/>
          </a:xfrm>
          <a:ln>
            <a:solidFill>
              <a:srgbClr val="FFFF00"/>
            </a:solidFill>
          </a:ln>
        </p:spPr>
        <p:txBody>
          <a:bodyPr/>
          <a:lstStyle/>
          <a:p>
            <a:pPr>
              <a:buSzPct val="120000"/>
            </a:pPr>
            <a:r>
              <a:rPr lang="de-DE" sz="1400" b="1" dirty="0"/>
              <a:t>körperlich-sportliche Aktivität </a:t>
            </a:r>
          </a:p>
          <a:p>
            <a:pPr marL="447675" lvl="1" indent="-180975">
              <a:buFont typeface="Arial" panose="020B0604020202020204" pitchFamily="34" charset="0"/>
              <a:buChar char="•"/>
            </a:pPr>
            <a:r>
              <a:rPr lang="de-DE" sz="1400" dirty="0"/>
              <a:t>Energieverbrauch durch körperlich-sportliche </a:t>
            </a:r>
            <a:r>
              <a:rPr lang="de-DE" sz="1400" dirty="0" smtClean="0"/>
              <a:t>Aktivität </a:t>
            </a:r>
            <a:r>
              <a:rPr lang="de-DE" sz="1400" dirty="0"/>
              <a:t>von etwa </a:t>
            </a:r>
            <a:r>
              <a:rPr lang="de-DE" sz="1400" dirty="0" err="1"/>
              <a:t>etwa</a:t>
            </a:r>
            <a:r>
              <a:rPr lang="de-DE" sz="1400" dirty="0"/>
              <a:t> </a:t>
            </a:r>
            <a:r>
              <a:rPr lang="de-DE" sz="1400" b="1" dirty="0"/>
              <a:t>1000 kcal/Woche </a:t>
            </a:r>
            <a:r>
              <a:rPr lang="de-DE" sz="1400" dirty="0"/>
              <a:t>(etwa 80 Minuten lockeres Joggen) </a:t>
            </a:r>
            <a:r>
              <a:rPr lang="de-DE" sz="1400" b="1" dirty="0"/>
              <a:t>reduziert koronares Erkrankungsrisiko </a:t>
            </a:r>
            <a:r>
              <a:rPr lang="de-DE" sz="1400" dirty="0"/>
              <a:t>signifikant</a:t>
            </a:r>
          </a:p>
          <a:p>
            <a:pPr marL="447675" lvl="1" indent="-180975">
              <a:buFont typeface="Arial" panose="020B0604020202020204" pitchFamily="34" charset="0"/>
              <a:buChar char="•"/>
            </a:pPr>
            <a:r>
              <a:rPr lang="de-DE" sz="1400" dirty="0"/>
              <a:t>verbessert das </a:t>
            </a:r>
            <a:r>
              <a:rPr lang="de-DE" sz="1400" b="1" dirty="0"/>
              <a:t>Körpergewicht</a:t>
            </a:r>
            <a:r>
              <a:rPr lang="de-DE" sz="1400" dirty="0"/>
              <a:t>, die </a:t>
            </a:r>
            <a:r>
              <a:rPr lang="de-DE" sz="1400" b="1" dirty="0"/>
              <a:t>Cholesterinwerte</a:t>
            </a:r>
            <a:r>
              <a:rPr lang="de-DE" sz="1400" dirty="0"/>
              <a:t> und den </a:t>
            </a:r>
            <a:r>
              <a:rPr lang="de-DE" sz="1400" b="1" dirty="0"/>
              <a:t>Blutdruck</a:t>
            </a:r>
            <a:r>
              <a:rPr lang="de-DE" sz="1400" dirty="0"/>
              <a:t>.</a:t>
            </a:r>
          </a:p>
          <a:p>
            <a:pPr marL="447675" lvl="1" indent="-180975">
              <a:buFont typeface="Arial" panose="020B0604020202020204" pitchFamily="34" charset="0"/>
              <a:buChar char="•"/>
            </a:pPr>
            <a:r>
              <a:rPr lang="de-DE" sz="1400" dirty="0"/>
              <a:t>Mitarbeiter mit einer </a:t>
            </a:r>
            <a:r>
              <a:rPr lang="de-DE" sz="1400" b="1" dirty="0"/>
              <a:t>guten körperlichen </a:t>
            </a:r>
            <a:br>
              <a:rPr lang="de-DE" sz="1400" b="1" dirty="0"/>
            </a:br>
            <a:r>
              <a:rPr lang="de-DE" sz="1400" b="1" dirty="0"/>
              <a:t>Fitness</a:t>
            </a:r>
            <a:r>
              <a:rPr lang="de-DE" sz="1400" dirty="0"/>
              <a:t> haben bis zu </a:t>
            </a:r>
            <a:r>
              <a:rPr lang="de-DE" sz="1400" b="1" dirty="0"/>
              <a:t>61% geringere </a:t>
            </a:r>
            <a:br>
              <a:rPr lang="de-DE" sz="1400" b="1" dirty="0"/>
            </a:br>
            <a:r>
              <a:rPr lang="de-DE" sz="1400" b="1" dirty="0"/>
              <a:t>Fehlzeiten</a:t>
            </a:r>
            <a:r>
              <a:rPr lang="de-DE" sz="1400" dirty="0"/>
              <a:t> als </a:t>
            </a:r>
            <a:r>
              <a:rPr lang="de-DE" sz="1400" dirty="0" smtClean="0"/>
              <a:t>Inaktive</a:t>
            </a:r>
          </a:p>
          <a:p>
            <a:pPr marL="447675" lvl="1" indent="-180975">
              <a:buFont typeface="Arial" panose="020B0604020202020204" pitchFamily="34" charset="0"/>
              <a:buChar char="•"/>
            </a:pPr>
            <a:endParaRPr lang="de-DE" sz="1400" dirty="0"/>
          </a:p>
          <a:p>
            <a:pPr>
              <a:buSzPct val="120000"/>
            </a:pPr>
            <a:r>
              <a:rPr lang="de-DE" sz="1400" b="1" dirty="0" smtClean="0"/>
              <a:t>Sitzend </a:t>
            </a:r>
            <a:r>
              <a:rPr lang="de-DE" sz="1400" b="1" dirty="0"/>
              <a:t>Arbeitende </a:t>
            </a:r>
            <a:r>
              <a:rPr lang="de-DE" sz="1400" dirty="0"/>
              <a:t>können mithilfe </a:t>
            </a:r>
            <a:r>
              <a:rPr lang="de-DE" sz="1400" b="1" dirty="0"/>
              <a:t>kurzer Bewegungspausen </a:t>
            </a:r>
            <a:r>
              <a:rPr lang="de-DE" sz="1400" dirty="0"/>
              <a:t>entspannen, außerdem verbessert sich die Konzentration durch den Wechsel zwischen Stehen und Sitzen oder durch gezielte kurze dynamische Übungen.</a:t>
            </a:r>
          </a:p>
          <a:p>
            <a:endParaRPr lang="de-DE" sz="1400" dirty="0"/>
          </a:p>
        </p:txBody>
      </p:sp>
      <p:sp>
        <p:nvSpPr>
          <p:cNvPr id="4" name="Rechteck 3"/>
          <p:cNvSpPr/>
          <p:nvPr/>
        </p:nvSpPr>
        <p:spPr>
          <a:xfrm>
            <a:off x="539552" y="4894412"/>
            <a:ext cx="4104456" cy="1077218"/>
          </a:xfrm>
          <a:prstGeom prst="rect">
            <a:avLst/>
          </a:prstGeom>
          <a:solidFill>
            <a:schemeClr val="bg1">
              <a:lumMod val="95000"/>
            </a:schemeClr>
          </a:solidFill>
        </p:spPr>
        <p:txBody>
          <a:bodyPr wrap="square">
            <a:spAutoFit/>
          </a:bodyPr>
          <a:lstStyle/>
          <a:p>
            <a:pPr hangingPunct="1">
              <a:lnSpc>
                <a:spcPct val="100000"/>
              </a:lnSpc>
              <a:tabLst>
                <a:tab pos="723900" algn="l"/>
                <a:tab pos="1447800" algn="l"/>
                <a:tab pos="2171700" algn="l"/>
                <a:tab pos="2895600" algn="l"/>
              </a:tabLst>
            </a:pPr>
            <a:r>
              <a:rPr lang="de-DE" sz="1600" b="1" dirty="0" smtClean="0">
                <a:solidFill>
                  <a:srgbClr val="808080"/>
                </a:solidFill>
                <a:latin typeface="+mj-lt"/>
              </a:rPr>
              <a:t>Untersuchungen zeigen: </a:t>
            </a:r>
            <a:br>
              <a:rPr lang="de-DE" sz="1600" b="1" dirty="0" smtClean="0">
                <a:solidFill>
                  <a:srgbClr val="808080"/>
                </a:solidFill>
                <a:latin typeface="+mj-lt"/>
              </a:rPr>
            </a:br>
            <a:r>
              <a:rPr lang="de-DE" sz="1600" b="1" dirty="0" smtClean="0">
                <a:solidFill>
                  <a:srgbClr val="808080"/>
                </a:solidFill>
                <a:latin typeface="+mj-lt"/>
              </a:rPr>
              <a:t>bisher inaktive Menschen können durch mehr Bewegung den größten zusätzlichen Nutzen für die Gesundheit erwarten.</a:t>
            </a:r>
            <a:endParaRPr lang="de-DE" sz="1600" b="1" dirty="0">
              <a:solidFill>
                <a:srgbClr val="808080"/>
              </a:solidFill>
              <a:latin typeface="+mj-lt"/>
            </a:endParaRPr>
          </a:p>
        </p:txBody>
      </p:sp>
      <p:sp>
        <p:nvSpPr>
          <p:cNvPr id="5" name="Rectangle 3"/>
          <p:cNvSpPr>
            <a:spLocks noChangeArrowheads="1"/>
          </p:cNvSpPr>
          <p:nvPr/>
        </p:nvSpPr>
        <p:spPr bwMode="auto">
          <a:xfrm>
            <a:off x="466725" y="6284913"/>
            <a:ext cx="5184775" cy="2293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tabLst>
                <a:tab pos="723900" algn="l"/>
                <a:tab pos="1447800" algn="l"/>
                <a:tab pos="2171700" algn="l"/>
                <a:tab pos="2895600" algn="l"/>
                <a:tab pos="3619500" algn="l"/>
                <a:tab pos="4343400" algn="l"/>
                <a:tab pos="5067300" algn="l"/>
              </a:tabLst>
            </a:pPr>
            <a:r>
              <a:rPr lang="de-DE" sz="900" b="1" dirty="0">
                <a:solidFill>
                  <a:srgbClr val="7F7F7F"/>
                </a:solidFill>
                <a:latin typeface="+mj-lt"/>
              </a:rPr>
              <a:t> Quelle: </a:t>
            </a:r>
            <a:r>
              <a:rPr lang="de-DE" sz="900" dirty="0">
                <a:solidFill>
                  <a:srgbClr val="7F7F7F"/>
                </a:solidFill>
                <a:latin typeface="+mj-lt"/>
              </a:rPr>
              <a:t>Leitfaden Prävention 2014; </a:t>
            </a:r>
            <a:r>
              <a:rPr lang="de-DE" sz="900" dirty="0" err="1">
                <a:solidFill>
                  <a:srgbClr val="7F7F7F"/>
                </a:solidFill>
                <a:latin typeface="+mj-lt"/>
              </a:rPr>
              <a:t>Leyk</a:t>
            </a:r>
            <a:r>
              <a:rPr lang="de-DE" sz="900" dirty="0">
                <a:solidFill>
                  <a:srgbClr val="7F7F7F"/>
                </a:solidFill>
                <a:latin typeface="+mj-lt"/>
              </a:rPr>
              <a:t> 2009; </a:t>
            </a:r>
            <a:r>
              <a:rPr lang="de-DE" sz="900" dirty="0" err="1">
                <a:solidFill>
                  <a:srgbClr val="7F7F7F"/>
                </a:solidFill>
                <a:latin typeface="+mj-lt"/>
              </a:rPr>
              <a:t>Lümkemann</a:t>
            </a:r>
            <a:r>
              <a:rPr lang="de-DE" sz="900" dirty="0">
                <a:solidFill>
                  <a:srgbClr val="7F7F7F"/>
                </a:solidFill>
                <a:latin typeface="+mj-lt"/>
              </a:rPr>
              <a:t> 2004; RKI 2003; WHO 2005</a:t>
            </a:r>
          </a:p>
        </p:txBody>
      </p:sp>
    </p:spTree>
    <p:extLst>
      <p:ext uri="{BB962C8B-B14F-4D97-AF65-F5344CB8AC3E}">
        <p14:creationId xmlns:p14="http://schemas.microsoft.com/office/powerpoint/2010/main" val="34554826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C:\Users\magdalena\Desktop\Works\Projekte\Kunde\BKK\Bewegung\42-2214905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717" t="1011" b="11099"/>
          <a:stretch/>
        </p:blipFill>
        <p:spPr bwMode="auto">
          <a:xfrm flipH="1">
            <a:off x="0" y="974080"/>
            <a:ext cx="9144000" cy="5623272"/>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0" y="2924944"/>
            <a:ext cx="5220072" cy="1152128"/>
          </a:xfrm>
        </p:spPr>
        <p:txBody>
          <a:bodyPr>
            <a:normAutofit/>
          </a:bodyPr>
          <a:lstStyle/>
          <a:p>
            <a:r>
              <a:rPr lang="de-DE" sz="4000" dirty="0"/>
              <a:t>Bleiben Sie aktiv!</a:t>
            </a:r>
          </a:p>
        </p:txBody>
      </p:sp>
    </p:spTree>
    <p:extLst>
      <p:ext uri="{BB962C8B-B14F-4D97-AF65-F5344CB8AC3E}">
        <p14:creationId xmlns:p14="http://schemas.microsoft.com/office/powerpoint/2010/main" val="41314945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p:txBody>
          <a:bodyPr rtlCol="0" anchor="t"/>
          <a:lstStyle/>
          <a:p>
            <a:pPr eaLnBrk="1" fontAlgn="auto" hangingPunct="1">
              <a:spcAft>
                <a:spcPts val="0"/>
              </a:spcAft>
              <a:defRPr/>
            </a:pPr>
            <a:r>
              <a:rPr lang="de-DE" sz="3500" dirty="0" smtClean="0"/>
              <a:t>Quellen</a:t>
            </a:r>
            <a:endParaRPr lang="de-DE" sz="3500" dirty="0"/>
          </a:p>
        </p:txBody>
      </p:sp>
      <p:sp>
        <p:nvSpPr>
          <p:cNvPr id="8" name="Inhaltsplatzhalter 7"/>
          <p:cNvSpPr>
            <a:spLocks noGrp="1"/>
          </p:cNvSpPr>
          <p:nvPr>
            <p:ph idx="13"/>
          </p:nvPr>
        </p:nvSpPr>
        <p:spPr>
          <a:xfrm>
            <a:off x="150911" y="1628800"/>
            <a:ext cx="8784976" cy="4464496"/>
          </a:xfrm>
        </p:spPr>
        <p:txBody>
          <a:bodyPr rtlCol="0">
            <a:normAutofit/>
          </a:bodyPr>
          <a:lstStyle/>
          <a:p>
            <a:pPr eaLnBrk="1" fontAlgn="auto" hangingPunct="1">
              <a:spcAft>
                <a:spcPts val="0"/>
              </a:spcAft>
              <a:buSzPct val="120000"/>
              <a:defRPr/>
            </a:pPr>
            <a:r>
              <a:rPr lang="de-DE" sz="1200" dirty="0"/>
              <a:t>BASPO (Bundesamt für Sport) (2009): Gesundheitswirksame Bewegung – Grundlagendokument </a:t>
            </a:r>
            <a:r>
              <a:rPr lang="de-DE" sz="1200" dirty="0" smtClean="0"/>
              <a:t/>
            </a:r>
            <a:br>
              <a:rPr lang="de-DE" sz="1200" dirty="0" smtClean="0"/>
            </a:br>
            <a:r>
              <a:rPr lang="de-DE" sz="1200" dirty="0" smtClean="0"/>
              <a:t>Download PDF: https</a:t>
            </a:r>
            <a:r>
              <a:rPr lang="de-DE" sz="1200" dirty="0"/>
              <a:t>://www.lzg.nrw.de/_media/pdf/gesundheitschuetzen/praevention/bewegungsfoerderung/gesundheitswirksame_bewegung.pdf</a:t>
            </a:r>
          </a:p>
          <a:p>
            <a:pPr eaLnBrk="1" fontAlgn="auto" hangingPunct="1">
              <a:spcAft>
                <a:spcPts val="0"/>
              </a:spcAft>
              <a:buSzPct val="120000"/>
              <a:buFont typeface="Arial" pitchFamily="34" charset="0"/>
              <a:buChar char="•"/>
              <a:defRPr/>
            </a:pPr>
            <a:r>
              <a:rPr lang="de-DE" sz="1200" dirty="0" smtClean="0"/>
              <a:t>Deutsche </a:t>
            </a:r>
            <a:r>
              <a:rPr lang="de-DE" sz="1200" dirty="0"/>
              <a:t>Sporthochschule Köln (2013): Zum Wert des Sports aus ökonomischer Perspektive. </a:t>
            </a:r>
            <a:r>
              <a:rPr lang="de-DE" sz="1200" dirty="0" smtClean="0"/>
              <a:t>Köln.</a:t>
            </a:r>
            <a:br>
              <a:rPr lang="de-DE" sz="1200" dirty="0" smtClean="0"/>
            </a:br>
            <a:r>
              <a:rPr lang="de-DE" sz="1200" dirty="0" smtClean="0"/>
              <a:t>Download PDF: </a:t>
            </a:r>
            <a:r>
              <a:rPr lang="de-DE" sz="1200" dirty="0"/>
              <a:t>https://www.dosb.de/fileadmin/fm-dosb/downloads/News-Downloads/Wert_des_Sports_Langfassung_Finale_Version.pdf</a:t>
            </a:r>
          </a:p>
          <a:p>
            <a:pPr eaLnBrk="1" fontAlgn="auto" hangingPunct="1">
              <a:spcAft>
                <a:spcPts val="0"/>
              </a:spcAft>
              <a:buSzPct val="120000"/>
              <a:buFont typeface="Arial" pitchFamily="34" charset="0"/>
              <a:buChar char="•"/>
              <a:defRPr/>
            </a:pPr>
            <a:r>
              <a:rPr lang="de-DE" sz="1200" dirty="0"/>
              <a:t>Europäische Kommission (2007): Weißbuch Sport, Brüssel </a:t>
            </a:r>
            <a:br>
              <a:rPr lang="de-DE" sz="1200" dirty="0"/>
            </a:br>
            <a:r>
              <a:rPr lang="de-DE" sz="1200" dirty="0"/>
              <a:t>Download PDF: https://innen.hessen.de/sites/default/files/HMdIS/weissbuch_sport.pdf</a:t>
            </a:r>
          </a:p>
          <a:p>
            <a:pPr eaLnBrk="1" fontAlgn="auto" hangingPunct="1">
              <a:spcAft>
                <a:spcPts val="0"/>
              </a:spcAft>
              <a:buSzPct val="120000"/>
              <a:buFont typeface="Arial" pitchFamily="34" charset="0"/>
              <a:buChar char="•"/>
              <a:defRPr/>
            </a:pPr>
            <a:r>
              <a:rPr lang="de-DE" sz="1200" dirty="0"/>
              <a:t>Europäische Kommission (2008): EU-Leitlinien für körperliche Aktivität. Empfohlene politische Maßnahmen zur Unterstützung gesundheitsfördernder körperlicher Betätigung, Brüssel </a:t>
            </a:r>
            <a:br>
              <a:rPr lang="de-DE" sz="1200" dirty="0"/>
            </a:br>
            <a:r>
              <a:rPr lang="de-DE" sz="1200" dirty="0"/>
              <a:t>Download PDF: http://ec.europa.eu/sport/library/policy_documents/eu-physical-activity-guidelines-2008_de.pdf </a:t>
            </a:r>
          </a:p>
          <a:p>
            <a:pPr eaLnBrk="1" fontAlgn="auto" hangingPunct="1">
              <a:spcAft>
                <a:spcPts val="0"/>
              </a:spcAft>
              <a:buSzPct val="120000"/>
              <a:buFont typeface="Arial" pitchFamily="34" charset="0"/>
              <a:buChar char="•"/>
              <a:defRPr/>
            </a:pPr>
            <a:r>
              <a:rPr lang="de-DE" sz="1200" dirty="0"/>
              <a:t>Europäische Kommission (2014): Eurobarometer, Sport </a:t>
            </a:r>
            <a:r>
              <a:rPr lang="de-DE" sz="1200" dirty="0" err="1"/>
              <a:t>and</a:t>
            </a:r>
            <a:r>
              <a:rPr lang="de-DE" sz="1200" dirty="0"/>
              <a:t> </a:t>
            </a:r>
            <a:r>
              <a:rPr lang="de-DE" sz="1200" dirty="0" err="1"/>
              <a:t>Physical</a:t>
            </a:r>
            <a:r>
              <a:rPr lang="de-DE" sz="1200" dirty="0"/>
              <a:t> </a:t>
            </a:r>
            <a:r>
              <a:rPr lang="de-DE" sz="1200" dirty="0" err="1"/>
              <a:t>Activity</a:t>
            </a:r>
            <a:r>
              <a:rPr lang="de-DE" sz="1200" dirty="0"/>
              <a:t/>
            </a:r>
            <a:br>
              <a:rPr lang="de-DE" sz="1200" dirty="0"/>
            </a:br>
            <a:r>
              <a:rPr lang="de-DE" sz="1200" dirty="0"/>
              <a:t>Download PDF: http://ec.europa.eu/health/nutrition_physical_activity/docs/ebs_412_en.pdf</a:t>
            </a:r>
          </a:p>
          <a:p>
            <a:pPr eaLnBrk="1" fontAlgn="auto" hangingPunct="1">
              <a:spcAft>
                <a:spcPts val="0"/>
              </a:spcAft>
              <a:buSzPct val="120000"/>
              <a:buFont typeface="Arial" pitchFamily="34" charset="0"/>
              <a:buChar char="•"/>
              <a:defRPr/>
            </a:pPr>
            <a:r>
              <a:rPr lang="de-DE" sz="1200" dirty="0" smtClean="0"/>
              <a:t>Leitfaden </a:t>
            </a:r>
            <a:r>
              <a:rPr lang="de-DE" sz="1200" dirty="0"/>
              <a:t>Prävention (</a:t>
            </a:r>
            <a:r>
              <a:rPr lang="de-DE" sz="1200" dirty="0" smtClean="0"/>
              <a:t>2014) </a:t>
            </a:r>
            <a:r>
              <a:rPr lang="de-DE" sz="1200" dirty="0"/>
              <a:t>- Gemeinsame und einheitliche Handlungsfelder und -kriterien </a:t>
            </a:r>
            <a:r>
              <a:rPr lang="de-DE" sz="1200" dirty="0" smtClean="0"/>
              <a:t>des Spitzenverbandes </a:t>
            </a:r>
            <a:r>
              <a:rPr lang="de-DE" sz="1200" dirty="0"/>
              <a:t>der Krankenkassen zur Umsetzung von §§ 20 und 20 a vom 21. Juni 2000 in der Fassung vom 10. Dezember 2014</a:t>
            </a:r>
            <a:br>
              <a:rPr lang="de-DE" sz="1200" dirty="0"/>
            </a:br>
            <a:r>
              <a:rPr lang="de-DE" sz="1200" dirty="0"/>
              <a:t>Link: https://www.gkv-spitzenverband.de/media/dokumente/presse/publikationen/Leitfaden_Praevention-2014_barrierefrei.pdf</a:t>
            </a:r>
          </a:p>
          <a:p>
            <a:pPr eaLnBrk="1" fontAlgn="auto" hangingPunct="1">
              <a:spcAft>
                <a:spcPts val="0"/>
              </a:spcAft>
              <a:buSzPct val="120000"/>
              <a:buFont typeface="Arial" pitchFamily="34" charset="0"/>
              <a:buChar char="•"/>
              <a:defRPr/>
            </a:pPr>
            <a:r>
              <a:rPr lang="de-DE" sz="1200" dirty="0" err="1"/>
              <a:t>Leyk</a:t>
            </a:r>
            <a:r>
              <a:rPr lang="de-DE" sz="1200" dirty="0"/>
              <a:t>, </a:t>
            </a:r>
            <a:r>
              <a:rPr lang="de-DE" sz="1200" dirty="0" smtClean="0"/>
              <a:t>D. (2009</a:t>
            </a:r>
            <a:r>
              <a:rPr lang="de-DE" sz="1200" dirty="0"/>
              <a:t>): Bedeutung regelmäßiger körperlicher Aktivitäten in Prävention und Therapie. </a:t>
            </a:r>
            <a:r>
              <a:rPr lang="de-DE" sz="1200" dirty="0" err="1"/>
              <a:t>Dtsch</a:t>
            </a:r>
            <a:r>
              <a:rPr lang="de-DE" sz="1200" dirty="0"/>
              <a:t> </a:t>
            </a:r>
            <a:r>
              <a:rPr lang="de-DE" sz="1200" dirty="0" err="1"/>
              <a:t>Arztebl</a:t>
            </a:r>
            <a:r>
              <a:rPr lang="de-DE" sz="1200" dirty="0"/>
              <a:t> </a:t>
            </a:r>
            <a:r>
              <a:rPr lang="de-DE" sz="1200" dirty="0" err="1"/>
              <a:t>Int</a:t>
            </a:r>
            <a:r>
              <a:rPr lang="de-DE" sz="1200" dirty="0"/>
              <a:t>; 106(44): 713–4 </a:t>
            </a:r>
            <a:br>
              <a:rPr lang="de-DE" sz="1200" dirty="0"/>
            </a:br>
            <a:r>
              <a:rPr lang="de-DE" sz="1200" dirty="0"/>
              <a:t>Download PDF: http://www.aerzteblatt.de/v4/archiv/pdf.asp?id=66510 </a:t>
            </a:r>
          </a:p>
        </p:txBody>
      </p:sp>
    </p:spTree>
    <p:extLst>
      <p:ext uri="{BB962C8B-B14F-4D97-AF65-F5344CB8AC3E}">
        <p14:creationId xmlns:p14="http://schemas.microsoft.com/office/powerpoint/2010/main" val="25067356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669926" y="1413669"/>
            <a:ext cx="7596188" cy="1148556"/>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2000" b="1" dirty="0">
              <a:solidFill>
                <a:schemeClr val="bg1">
                  <a:lumMod val="50000"/>
                </a:schemeClr>
              </a:solidFill>
              <a:latin typeface="+mj-lt"/>
              <a:cs typeface="Arial" charset="0"/>
            </a:endParaRPr>
          </a:p>
          <a:p>
            <a:pPr algn="ctr">
              <a:defRPr/>
            </a:pPr>
            <a:r>
              <a:rPr lang="de-DE" sz="2000" b="1" dirty="0">
                <a:solidFill>
                  <a:schemeClr val="bg1">
                    <a:lumMod val="50000"/>
                  </a:schemeClr>
                </a:solidFill>
                <a:latin typeface="+mj-lt"/>
                <a:cs typeface="Arial" charset="0"/>
              </a:rPr>
              <a:t>Körperliche Aktivität</a:t>
            </a:r>
            <a:r>
              <a:rPr lang="de-DE" sz="2000" dirty="0">
                <a:solidFill>
                  <a:schemeClr val="bg1">
                    <a:lumMod val="50000"/>
                  </a:schemeClr>
                </a:solidFill>
                <a:latin typeface="+mj-lt"/>
                <a:cs typeface="Arial" charset="0"/>
              </a:rPr>
              <a:t/>
            </a:r>
            <a:br>
              <a:rPr lang="de-DE" sz="2000" dirty="0">
                <a:solidFill>
                  <a:schemeClr val="bg1">
                    <a:lumMod val="50000"/>
                  </a:schemeClr>
                </a:solidFill>
                <a:latin typeface="+mj-lt"/>
                <a:cs typeface="Arial" charset="0"/>
              </a:rPr>
            </a:br>
            <a:r>
              <a:rPr lang="de-DE" dirty="0">
                <a:solidFill>
                  <a:schemeClr val="bg1">
                    <a:lumMod val="50000"/>
                  </a:schemeClr>
                </a:solidFill>
                <a:latin typeface="+mj-lt"/>
                <a:cs typeface="Arial" charset="0"/>
              </a:rPr>
              <a:t>Jede Kraft, die durch die Skelettmuskulatur ausgeübt, Energie oberhalb des Grundumsatzes verbraucht.</a:t>
            </a:r>
          </a:p>
          <a:p>
            <a:pPr algn="ctr">
              <a:defRPr/>
            </a:pPr>
            <a:endParaRPr lang="de-DE" dirty="0"/>
          </a:p>
        </p:txBody>
      </p:sp>
      <p:sp>
        <p:nvSpPr>
          <p:cNvPr id="5" name="Rechteck 4"/>
          <p:cNvSpPr/>
          <p:nvPr/>
        </p:nvSpPr>
        <p:spPr>
          <a:xfrm>
            <a:off x="669925" y="4004467"/>
            <a:ext cx="3248025" cy="216138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Clr>
                <a:srgbClr val="FDD205"/>
              </a:buClr>
              <a:defRPr/>
            </a:pPr>
            <a:r>
              <a:rPr lang="de-DE" sz="2000" dirty="0" smtClean="0">
                <a:solidFill>
                  <a:schemeClr val="bg1"/>
                </a:solidFill>
                <a:latin typeface="+mj-lt"/>
                <a:cs typeface="Arial" charset="0"/>
              </a:rPr>
              <a:t>wie </a:t>
            </a:r>
            <a:r>
              <a:rPr lang="de-DE" sz="2000" dirty="0">
                <a:solidFill>
                  <a:schemeClr val="bg1"/>
                </a:solidFill>
                <a:latin typeface="+mj-lt"/>
                <a:cs typeface="Arial" charset="0"/>
              </a:rPr>
              <a:t>z.B</a:t>
            </a:r>
            <a:r>
              <a:rPr lang="de-DE" sz="2000" dirty="0" smtClean="0">
                <a:solidFill>
                  <a:schemeClr val="bg1"/>
                </a:solidFill>
                <a:latin typeface="+mj-lt"/>
                <a:cs typeface="Arial" charset="0"/>
              </a:rPr>
              <a:t>.</a:t>
            </a:r>
          </a:p>
          <a:p>
            <a:pPr marL="342900" indent="-342900">
              <a:buClr>
                <a:srgbClr val="FDD205"/>
              </a:buClr>
              <a:buFont typeface="Arial" pitchFamily="34" charset="0"/>
              <a:buChar char="•"/>
              <a:defRPr/>
            </a:pPr>
            <a:r>
              <a:rPr lang="de-DE" sz="2000" dirty="0" smtClean="0">
                <a:solidFill>
                  <a:schemeClr val="bg1"/>
                </a:solidFill>
                <a:latin typeface="+mj-lt"/>
                <a:cs typeface="Arial" charset="0"/>
              </a:rPr>
              <a:t>Jogging</a:t>
            </a:r>
            <a:endParaRPr lang="de-DE" sz="2000" dirty="0">
              <a:solidFill>
                <a:schemeClr val="bg1"/>
              </a:solidFill>
              <a:latin typeface="+mj-lt"/>
              <a:cs typeface="Arial" charset="0"/>
            </a:endParaRPr>
          </a:p>
          <a:p>
            <a:pPr marL="342900" indent="-342900">
              <a:buClr>
                <a:srgbClr val="FDD205"/>
              </a:buClr>
              <a:buFont typeface="Arial" pitchFamily="34" charset="0"/>
              <a:buChar char="•"/>
              <a:defRPr/>
            </a:pPr>
            <a:r>
              <a:rPr lang="de-DE" sz="2000" dirty="0" smtClean="0">
                <a:solidFill>
                  <a:schemeClr val="bg1"/>
                </a:solidFill>
                <a:latin typeface="+mj-lt"/>
                <a:cs typeface="Arial" charset="0"/>
              </a:rPr>
              <a:t>Fußballspielen</a:t>
            </a:r>
            <a:endParaRPr lang="de-DE" sz="2000" dirty="0">
              <a:solidFill>
                <a:schemeClr val="bg1"/>
              </a:solidFill>
              <a:latin typeface="+mj-lt"/>
              <a:cs typeface="Arial" charset="0"/>
            </a:endParaRPr>
          </a:p>
          <a:p>
            <a:pPr marL="342900" indent="-342900">
              <a:buClr>
                <a:srgbClr val="FDD205"/>
              </a:buClr>
              <a:buFont typeface="Arial" pitchFamily="34" charset="0"/>
              <a:buChar char="•"/>
              <a:defRPr/>
            </a:pPr>
            <a:r>
              <a:rPr lang="de-DE" sz="2000" dirty="0" smtClean="0">
                <a:solidFill>
                  <a:schemeClr val="bg1"/>
                </a:solidFill>
                <a:latin typeface="+mj-lt"/>
                <a:cs typeface="Arial" charset="0"/>
              </a:rPr>
              <a:t>Schwimmen</a:t>
            </a:r>
          </a:p>
          <a:p>
            <a:pPr marL="342900" indent="-342900">
              <a:buClr>
                <a:srgbClr val="FDD205"/>
              </a:buClr>
              <a:buFont typeface="Arial" pitchFamily="34" charset="0"/>
              <a:buChar char="•"/>
              <a:defRPr/>
            </a:pPr>
            <a:r>
              <a:rPr lang="de-DE" sz="2000" dirty="0" smtClean="0">
                <a:solidFill>
                  <a:schemeClr val="bg1"/>
                </a:solidFill>
                <a:latin typeface="+mj-lt"/>
                <a:cs typeface="Arial" charset="0"/>
              </a:rPr>
              <a:t>Leichtathletik</a:t>
            </a:r>
          </a:p>
          <a:p>
            <a:pPr marL="342900" indent="-342900">
              <a:buClr>
                <a:srgbClr val="FDD205"/>
              </a:buClr>
              <a:buFont typeface="Arial" pitchFamily="34" charset="0"/>
              <a:buChar char="•"/>
              <a:defRPr/>
            </a:pPr>
            <a:r>
              <a:rPr lang="de-DE" sz="2000" dirty="0" smtClean="0">
                <a:solidFill>
                  <a:schemeClr val="bg1"/>
                </a:solidFill>
                <a:latin typeface="+mj-lt"/>
                <a:cs typeface="Arial" charset="0"/>
              </a:rPr>
              <a:t>…</a:t>
            </a:r>
            <a:endParaRPr lang="de-DE" sz="2000" dirty="0">
              <a:solidFill>
                <a:schemeClr val="bg1"/>
              </a:solidFill>
              <a:latin typeface="+mj-lt"/>
              <a:cs typeface="Arial" charset="0"/>
            </a:endParaRPr>
          </a:p>
        </p:txBody>
      </p:sp>
      <p:sp>
        <p:nvSpPr>
          <p:cNvPr id="6" name="Rechteck 5"/>
          <p:cNvSpPr/>
          <p:nvPr/>
        </p:nvSpPr>
        <p:spPr>
          <a:xfrm>
            <a:off x="5015161" y="4004468"/>
            <a:ext cx="3250952" cy="216138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Clr>
                <a:srgbClr val="FDD205"/>
              </a:buClr>
              <a:defRPr/>
            </a:pPr>
            <a:r>
              <a:rPr lang="de-DE" sz="2000" dirty="0"/>
              <a:t>wie z.B</a:t>
            </a:r>
            <a:r>
              <a:rPr lang="de-DE" sz="2000" dirty="0" smtClean="0"/>
              <a:t>.</a:t>
            </a:r>
            <a:endParaRPr lang="de-DE" sz="2000" dirty="0"/>
          </a:p>
          <a:p>
            <a:pPr marL="342900" indent="-342900">
              <a:buClr>
                <a:srgbClr val="FDD205"/>
              </a:buClr>
              <a:buFont typeface="Arial" pitchFamily="34" charset="0"/>
              <a:buChar char="•"/>
              <a:defRPr/>
            </a:pPr>
            <a:r>
              <a:rPr lang="de-DE" sz="2000" dirty="0" smtClean="0"/>
              <a:t>Spazierengehen</a:t>
            </a:r>
          </a:p>
          <a:p>
            <a:pPr marL="342900" indent="-342900">
              <a:buClr>
                <a:srgbClr val="FDD205"/>
              </a:buClr>
              <a:buFont typeface="Arial" pitchFamily="34" charset="0"/>
              <a:buChar char="•"/>
              <a:defRPr/>
            </a:pPr>
            <a:r>
              <a:rPr lang="de-DE" sz="2000" dirty="0" smtClean="0"/>
              <a:t>Gartenarbeit</a:t>
            </a:r>
          </a:p>
          <a:p>
            <a:pPr marL="342900" indent="-342900">
              <a:buClr>
                <a:srgbClr val="FDD205"/>
              </a:buClr>
              <a:buFont typeface="Arial" pitchFamily="34" charset="0"/>
              <a:buChar char="•"/>
              <a:defRPr/>
            </a:pPr>
            <a:r>
              <a:rPr lang="de-DE" sz="2000" dirty="0" smtClean="0"/>
              <a:t>Radfahren</a:t>
            </a:r>
          </a:p>
          <a:p>
            <a:pPr marL="342900" indent="-342900">
              <a:buClr>
                <a:srgbClr val="FDD205"/>
              </a:buClr>
              <a:buFont typeface="Arial" pitchFamily="34" charset="0"/>
              <a:buChar char="•"/>
              <a:defRPr/>
            </a:pPr>
            <a:r>
              <a:rPr lang="de-DE" sz="2000" dirty="0" smtClean="0"/>
              <a:t>Hausarbeit</a:t>
            </a:r>
          </a:p>
          <a:p>
            <a:pPr marL="342900" indent="-342900">
              <a:buClr>
                <a:srgbClr val="FDD205"/>
              </a:buClr>
              <a:buFont typeface="Arial" pitchFamily="34" charset="0"/>
              <a:buChar char="•"/>
              <a:defRPr/>
            </a:pPr>
            <a:r>
              <a:rPr lang="de-DE" sz="2000" dirty="0" smtClean="0"/>
              <a:t>…</a:t>
            </a:r>
            <a:endParaRPr lang="de-DE" dirty="0"/>
          </a:p>
        </p:txBody>
      </p:sp>
      <p:sp>
        <p:nvSpPr>
          <p:cNvPr id="7" name="Rechteck 6"/>
          <p:cNvSpPr/>
          <p:nvPr/>
        </p:nvSpPr>
        <p:spPr>
          <a:xfrm>
            <a:off x="669925" y="3068638"/>
            <a:ext cx="3248025" cy="1008062"/>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2000" b="1" dirty="0">
                <a:solidFill>
                  <a:schemeClr val="bg1">
                    <a:lumMod val="50000"/>
                  </a:schemeClr>
                </a:solidFill>
                <a:latin typeface="+mj-lt"/>
                <a:cs typeface="Arial" charset="0"/>
              </a:rPr>
              <a:t>Sportliche Aktivität</a:t>
            </a:r>
          </a:p>
        </p:txBody>
      </p:sp>
      <p:sp>
        <p:nvSpPr>
          <p:cNvPr id="8" name="Rechteck 7"/>
          <p:cNvSpPr/>
          <p:nvPr/>
        </p:nvSpPr>
        <p:spPr>
          <a:xfrm>
            <a:off x="5015161" y="3055970"/>
            <a:ext cx="3250952" cy="1008062"/>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2000" b="1" dirty="0">
                <a:solidFill>
                  <a:schemeClr val="bg1">
                    <a:lumMod val="50000"/>
                  </a:schemeClr>
                </a:solidFill>
                <a:cs typeface="Arial" charset="0"/>
              </a:rPr>
              <a:t>Körperliche Aktivität im Sinne von Lebensstilaktivitäten</a:t>
            </a:r>
          </a:p>
        </p:txBody>
      </p:sp>
      <p:sp>
        <p:nvSpPr>
          <p:cNvPr id="9" name="Pfeil nach unten 8"/>
          <p:cNvSpPr/>
          <p:nvPr/>
        </p:nvSpPr>
        <p:spPr>
          <a:xfrm>
            <a:off x="6423943" y="2364467"/>
            <a:ext cx="433388" cy="574675"/>
          </a:xfrm>
          <a:prstGeom prst="downArrow">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0" name="Pfeil nach unten 9"/>
          <p:cNvSpPr/>
          <p:nvPr/>
        </p:nvSpPr>
        <p:spPr>
          <a:xfrm>
            <a:off x="2077243" y="2348880"/>
            <a:ext cx="433387" cy="574675"/>
          </a:xfrm>
          <a:prstGeom prst="downArrow">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1" name="Titel 1"/>
          <p:cNvSpPr txBox="1">
            <a:spLocks/>
          </p:cNvSpPr>
          <p:nvPr/>
        </p:nvSpPr>
        <p:spPr>
          <a:xfrm>
            <a:off x="468313" y="765175"/>
            <a:ext cx="8783637" cy="504031"/>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de-DE" sz="3500" dirty="0" smtClean="0">
                <a:solidFill>
                  <a:schemeClr val="bg1">
                    <a:lumMod val="50000"/>
                  </a:schemeClr>
                </a:solidFill>
              </a:rPr>
              <a:t>Definition </a:t>
            </a:r>
            <a:endParaRPr lang="de-DE" sz="2000" dirty="0">
              <a:solidFill>
                <a:schemeClr val="bg1">
                  <a:lumMod val="50000"/>
                </a:schemeClr>
              </a:solidFill>
            </a:endParaRPr>
          </a:p>
        </p:txBody>
      </p:sp>
    </p:spTree>
    <p:extLst>
      <p:ext uri="{BB962C8B-B14F-4D97-AF65-F5344CB8AC3E}">
        <p14:creationId xmlns:p14="http://schemas.microsoft.com/office/powerpoint/2010/main" val="35758232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p:txBody>
          <a:bodyPr rtlCol="0" anchor="t"/>
          <a:lstStyle/>
          <a:p>
            <a:pPr eaLnBrk="1" fontAlgn="auto" hangingPunct="1">
              <a:spcAft>
                <a:spcPts val="0"/>
              </a:spcAft>
              <a:defRPr/>
            </a:pPr>
            <a:r>
              <a:rPr lang="de-DE" sz="3500" dirty="0" smtClean="0"/>
              <a:t>Quellen</a:t>
            </a:r>
            <a:endParaRPr lang="de-DE" sz="3500" dirty="0"/>
          </a:p>
        </p:txBody>
      </p:sp>
      <p:sp>
        <p:nvSpPr>
          <p:cNvPr id="8" name="Inhaltsplatzhalter 7"/>
          <p:cNvSpPr>
            <a:spLocks noGrp="1"/>
          </p:cNvSpPr>
          <p:nvPr>
            <p:ph idx="13"/>
          </p:nvPr>
        </p:nvSpPr>
        <p:spPr>
          <a:xfrm>
            <a:off x="183569" y="1628800"/>
            <a:ext cx="8208912" cy="4464496"/>
          </a:xfrm>
        </p:spPr>
        <p:txBody>
          <a:bodyPr rtlCol="0">
            <a:normAutofit fontScale="77500" lnSpcReduction="20000"/>
          </a:bodyPr>
          <a:lstStyle/>
          <a:p>
            <a:pPr eaLnBrk="1" fontAlgn="auto" hangingPunct="1">
              <a:spcAft>
                <a:spcPts val="0"/>
              </a:spcAft>
              <a:buSzPct val="120000"/>
              <a:defRPr/>
            </a:pPr>
            <a:r>
              <a:rPr lang="de-DE" sz="1600" dirty="0" err="1"/>
              <a:t>Lümkemann</a:t>
            </a:r>
            <a:r>
              <a:rPr lang="de-DE" sz="1600" dirty="0"/>
              <a:t>, D.  (2004): Bewegungsmanagement – Möglichkeiten und Nutzen betrieblicher Angebote. In: </a:t>
            </a:r>
            <a:r>
              <a:rPr lang="de-DE" sz="1600" dirty="0" err="1"/>
              <a:t>Meifert</a:t>
            </a:r>
            <a:r>
              <a:rPr lang="de-DE" sz="1600" dirty="0"/>
              <a:t>, M. T. u. </a:t>
            </a:r>
            <a:r>
              <a:rPr lang="de-DE" sz="1600" dirty="0" err="1"/>
              <a:t>Kesting</a:t>
            </a:r>
            <a:r>
              <a:rPr lang="de-DE" sz="1600" dirty="0"/>
              <a:t>, M.: Gesundheitsmanagement  Im Unternehmen: Konzepte - Praxis – Perspektiven. Berlin: Springer </a:t>
            </a:r>
            <a:br>
              <a:rPr lang="de-DE" sz="1600" dirty="0"/>
            </a:br>
            <a:r>
              <a:rPr lang="de-DE" sz="1600" dirty="0"/>
              <a:t>Link zur Buchvorschau: http://books.google.com/books?id=LmZGzGYleg0C&amp;printsec=frontcover&amp;hl=de&amp;source=gbs_ge_summary_r&amp;cad=0#v=onepage&amp;q&amp;f=false</a:t>
            </a:r>
          </a:p>
          <a:p>
            <a:pPr eaLnBrk="1" fontAlgn="auto" hangingPunct="1">
              <a:spcAft>
                <a:spcPts val="0"/>
              </a:spcAft>
              <a:buSzPct val="120000"/>
              <a:buFont typeface="Arial" pitchFamily="34" charset="0"/>
              <a:buChar char="•"/>
              <a:defRPr/>
            </a:pPr>
            <a:r>
              <a:rPr lang="de-DE" sz="1600" dirty="0" smtClean="0"/>
              <a:t>RKI </a:t>
            </a:r>
            <a:r>
              <a:rPr lang="de-DE" sz="1600" dirty="0"/>
              <a:t>(Robert Koch-Institut ) (2003): Bundes-Gesundheitssurvey: Körperliche Aktivität, Berlin </a:t>
            </a:r>
            <a:br>
              <a:rPr lang="de-DE" sz="1600" dirty="0"/>
            </a:br>
            <a:r>
              <a:rPr lang="de-DE" sz="1600" dirty="0"/>
              <a:t>Download PDF: http://www.rki.de/DE/Content/Gesundheitsmonitoring/Gesundheitsberichterstattung/GBEDownloadsB/koerperliche_aktivitaet.pdf?__blob=publicationFile</a:t>
            </a:r>
          </a:p>
          <a:p>
            <a:pPr eaLnBrk="1" fontAlgn="auto" hangingPunct="1">
              <a:spcAft>
                <a:spcPts val="0"/>
              </a:spcAft>
              <a:buSzPct val="120000"/>
              <a:buFont typeface="Arial" pitchFamily="34" charset="0"/>
              <a:buChar char="•"/>
              <a:defRPr/>
            </a:pPr>
            <a:r>
              <a:rPr lang="de-DE" sz="1600" dirty="0"/>
              <a:t>RKI (Robert Koch-Institut) (2005): Körperliche Aktivität. Reihe </a:t>
            </a:r>
            <a:r>
              <a:rPr lang="de-DE" sz="1600" dirty="0" smtClean="0"/>
              <a:t>„Gesundheitsberichterstattung </a:t>
            </a:r>
            <a:r>
              <a:rPr lang="de-DE" sz="1600" dirty="0"/>
              <a:t>des </a:t>
            </a:r>
            <a:r>
              <a:rPr lang="de-DE" sz="1600" dirty="0" smtClean="0"/>
              <a:t>Bundes“, </a:t>
            </a:r>
            <a:r>
              <a:rPr lang="de-DE" sz="1600" dirty="0"/>
              <a:t>Heft 26, Berlin </a:t>
            </a:r>
            <a:br>
              <a:rPr lang="de-DE" sz="1600" dirty="0"/>
            </a:br>
            <a:r>
              <a:rPr lang="de-DE" sz="1600" dirty="0"/>
              <a:t>Link: </a:t>
            </a:r>
            <a:br>
              <a:rPr lang="de-DE" sz="1600" dirty="0"/>
            </a:br>
            <a:r>
              <a:rPr lang="de-DE" sz="1600" dirty="0" smtClean="0"/>
              <a:t>http</a:t>
            </a:r>
            <a:r>
              <a:rPr lang="de-DE" sz="1600" dirty="0"/>
              <a:t>://</a:t>
            </a:r>
            <a:r>
              <a:rPr lang="de-DE" sz="1600" dirty="0" smtClean="0"/>
              <a:t>www.gbe-bund.de/gbe10/ergebnisse.prc_pruef_verweise?p_uid=gasts&amp;p_aid=96598081&amp;p_fid=9590&amp;p_ftyp=TXT&amp;p_pspkz=D&amp;p_sspkz</a:t>
            </a:r>
            <a:r>
              <a:rPr lang="de-DE" sz="1600" dirty="0"/>
              <a:t>=&amp;p_wsp=&amp;p_vtrau=4&amp;p_hlp_nr=&amp;sprache=D&amp;p_sprachkz=D&amp;p_lfd_nr=7&amp;p_news=&amp;p_modus=2&amp;p_window=&amp;p_janein=  </a:t>
            </a:r>
          </a:p>
          <a:p>
            <a:pPr eaLnBrk="1" fontAlgn="auto" hangingPunct="1">
              <a:spcAft>
                <a:spcPts val="0"/>
              </a:spcAft>
              <a:buSzPct val="120000"/>
              <a:buFont typeface="Arial" pitchFamily="34" charset="0"/>
              <a:buChar char="•"/>
              <a:defRPr/>
            </a:pPr>
            <a:r>
              <a:rPr lang="de-DE" sz="1600" dirty="0" smtClean="0"/>
              <a:t>RKI </a:t>
            </a:r>
            <a:r>
              <a:rPr lang="de-DE" sz="1600" dirty="0"/>
              <a:t>(Robert Koch-Institut) (2013): Körperliche Aktivität. Ergebnisse der Studie zur Gesundheit Erwachsener in Deutschland, Berlin </a:t>
            </a:r>
            <a:br>
              <a:rPr lang="de-DE" sz="1600" dirty="0"/>
            </a:br>
            <a:r>
              <a:rPr lang="de-DE" sz="1600" dirty="0"/>
              <a:t>Download PDF: http://edoc.rki.de/oa/articles/repRtQDxaXz2/PDF/29NRTMbhpOAI.pdf</a:t>
            </a:r>
          </a:p>
          <a:p>
            <a:pPr eaLnBrk="1" fontAlgn="auto" hangingPunct="1">
              <a:spcAft>
                <a:spcPts val="0"/>
              </a:spcAft>
              <a:buSzPct val="120000"/>
              <a:buFont typeface="Arial" pitchFamily="34" charset="0"/>
              <a:buChar char="•"/>
              <a:defRPr/>
            </a:pPr>
            <a:r>
              <a:rPr lang="de-DE" sz="1600" dirty="0"/>
              <a:t>RKI (Robert Koch-Institut) (2015): </a:t>
            </a:r>
            <a:r>
              <a:rPr lang="de-DE" sz="1600" dirty="0" err="1"/>
              <a:t>Gesundheitsmonitoring</a:t>
            </a:r>
            <a:r>
              <a:rPr lang="de-DE" sz="1600" dirty="0"/>
              <a:t> Themenschwerpunkt Übergewicht</a:t>
            </a:r>
            <a:br>
              <a:rPr lang="de-DE" sz="1600" dirty="0"/>
            </a:br>
            <a:r>
              <a:rPr lang="de-DE" sz="1600" dirty="0"/>
              <a:t>Link: http://www.rki.de/DE/Content/Gesundheitsmonitoring/Themen/Uebergewicht_Adipositas/Uebergewicht_Adipositas_node.html</a:t>
            </a:r>
          </a:p>
          <a:p>
            <a:pPr eaLnBrk="1" fontAlgn="auto" hangingPunct="1">
              <a:spcAft>
                <a:spcPts val="0"/>
              </a:spcAft>
              <a:buSzPct val="120000"/>
              <a:buFont typeface="Arial" pitchFamily="34" charset="0"/>
              <a:buChar char="•"/>
              <a:defRPr/>
            </a:pPr>
            <a:r>
              <a:rPr lang="de-DE" sz="1600" dirty="0"/>
              <a:t>Schlicht</a:t>
            </a:r>
            <a:r>
              <a:rPr lang="de-DE" sz="1600" dirty="0" smtClean="0"/>
              <a:t>, W</a:t>
            </a:r>
            <a:r>
              <a:rPr lang="de-DE" sz="1600" dirty="0"/>
              <a:t>. &amp; Brand, R. (2007): Körperliche Aktivität, Sport und Gesundheit: Eine interdisziplinäre Einführung. Berlin, Mannheim: </a:t>
            </a:r>
            <a:r>
              <a:rPr lang="de-DE" sz="1600" dirty="0" err="1"/>
              <a:t>Juventa</a:t>
            </a:r>
            <a:r>
              <a:rPr lang="de-DE" sz="1600" dirty="0"/>
              <a:t> </a:t>
            </a:r>
            <a:br>
              <a:rPr lang="de-DE" sz="1600" dirty="0"/>
            </a:br>
            <a:r>
              <a:rPr lang="de-DE" sz="1600" dirty="0"/>
              <a:t>Link: http://books.google.de/books?id=jyzz1jlNSsoC&amp;printsec=frontcover&amp;dq=k%C3%B6rperliche+Aktivit%C3%A4t&amp;hl=de&amp;ei=vmqQTaeFDsfl4gaL3tDjCw&amp;sa=X&amp;oi=book_result&amp;ct=result&amp;resnum=1&amp;ved=0CC0Q6AEwAA </a:t>
            </a:r>
          </a:p>
        </p:txBody>
      </p:sp>
    </p:spTree>
    <p:extLst>
      <p:ext uri="{BB962C8B-B14F-4D97-AF65-F5344CB8AC3E}">
        <p14:creationId xmlns:p14="http://schemas.microsoft.com/office/powerpoint/2010/main" val="8520732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p:txBody>
          <a:bodyPr rtlCol="0" anchor="t"/>
          <a:lstStyle/>
          <a:p>
            <a:pPr eaLnBrk="1" fontAlgn="auto" hangingPunct="1">
              <a:spcAft>
                <a:spcPts val="0"/>
              </a:spcAft>
              <a:defRPr/>
            </a:pPr>
            <a:r>
              <a:rPr lang="de-DE" sz="3500" dirty="0" smtClean="0"/>
              <a:t>Quellen</a:t>
            </a:r>
            <a:endParaRPr lang="de-DE" sz="3500" dirty="0"/>
          </a:p>
        </p:txBody>
      </p:sp>
      <p:sp>
        <p:nvSpPr>
          <p:cNvPr id="8" name="Inhaltsplatzhalter 7"/>
          <p:cNvSpPr>
            <a:spLocks noGrp="1"/>
          </p:cNvSpPr>
          <p:nvPr>
            <p:ph idx="13"/>
          </p:nvPr>
        </p:nvSpPr>
        <p:spPr>
          <a:xfrm>
            <a:off x="179512" y="1628800"/>
            <a:ext cx="8784976" cy="4464496"/>
          </a:xfrm>
        </p:spPr>
        <p:txBody>
          <a:bodyPr rtlCol="0">
            <a:normAutofit/>
          </a:bodyPr>
          <a:lstStyle/>
          <a:p>
            <a:pPr eaLnBrk="1" fontAlgn="auto" hangingPunct="1">
              <a:spcAft>
                <a:spcPts val="0"/>
              </a:spcAft>
              <a:buFont typeface="Arial" pitchFamily="34" charset="0"/>
              <a:buChar char="•"/>
              <a:defRPr/>
            </a:pPr>
            <a:r>
              <a:rPr lang="de-DE" sz="1200" dirty="0" smtClean="0"/>
              <a:t>Statistisches </a:t>
            </a:r>
            <a:r>
              <a:rPr lang="de-DE" sz="1200" dirty="0"/>
              <a:t>Bundesamt (2009): Gesundheit auf einen Blick, Berlin </a:t>
            </a:r>
            <a:br>
              <a:rPr lang="de-DE" sz="1200" dirty="0"/>
            </a:br>
            <a:r>
              <a:rPr lang="de-DE" sz="1200" dirty="0"/>
              <a:t>Download PDF: https://www.destatis.de/DE/Publikationen/Thematisch/Gesundheit/Gesundheitszustand/BroschuereGesundheitBlick0120011099004.pdf?__blob=publicationFile </a:t>
            </a:r>
          </a:p>
          <a:p>
            <a:pPr eaLnBrk="1" fontAlgn="auto" hangingPunct="1">
              <a:spcAft>
                <a:spcPts val="0"/>
              </a:spcAft>
              <a:buFont typeface="Arial" pitchFamily="34" charset="0"/>
              <a:buChar char="•"/>
              <a:defRPr/>
            </a:pPr>
            <a:r>
              <a:rPr lang="de-DE" sz="1200" dirty="0" smtClean="0"/>
              <a:t>Uhlenbruck</a:t>
            </a:r>
            <a:r>
              <a:rPr lang="de-DE" sz="1200" dirty="0"/>
              <a:t>, G. (2009): Wortmeldungen. Bochum: Universitätsverlag </a:t>
            </a:r>
            <a:br>
              <a:rPr lang="de-DE" sz="1200" dirty="0"/>
            </a:br>
            <a:r>
              <a:rPr lang="de-DE" sz="1200" dirty="0"/>
              <a:t>Link zur Buchvorschau: http://www.amazon.de/Wortmeldungen-Wieder-Spr%C3%BCche-voller-Widerspr%C3%BCche/dp/3819607218/ref=sr_1_2?ie=UTF8&amp;qid=1300350081&amp;sr=1-2#reader_3819607218 </a:t>
            </a:r>
          </a:p>
          <a:p>
            <a:pPr eaLnBrk="1" fontAlgn="auto" hangingPunct="1">
              <a:spcAft>
                <a:spcPts val="0"/>
              </a:spcAft>
              <a:buFont typeface="Arial" pitchFamily="34" charset="0"/>
              <a:buChar char="•"/>
              <a:defRPr/>
            </a:pPr>
            <a:r>
              <a:rPr lang="de-DE" sz="1200" dirty="0" smtClean="0"/>
              <a:t>WHO </a:t>
            </a:r>
            <a:r>
              <a:rPr lang="de-DE" sz="1200" dirty="0"/>
              <a:t>(Weltgesundheitsorganisation) (2010): Bewegung und Gesundheit in Europa: Erkenntnisse für das Handeln, Genf </a:t>
            </a:r>
            <a:br>
              <a:rPr lang="de-DE" sz="1200" dirty="0"/>
            </a:br>
            <a:r>
              <a:rPr lang="de-DE" sz="1200" dirty="0"/>
              <a:t>Download  PDF: http://www.fgoe.org/presse-publikationen/downloads/broschueren-folder/bewegung-und-gesundheit-in-europa-erkenntnisse-fur-das-handeln/2010-05-19.5848625027 </a:t>
            </a:r>
          </a:p>
          <a:p>
            <a:pPr eaLnBrk="1" fontAlgn="auto" hangingPunct="1">
              <a:spcAft>
                <a:spcPts val="0"/>
              </a:spcAft>
              <a:buFont typeface="Arial" pitchFamily="34" charset="0"/>
              <a:buChar char="•"/>
              <a:defRPr/>
            </a:pPr>
            <a:endParaRPr lang="de-DE" sz="1200" dirty="0"/>
          </a:p>
          <a:p>
            <a:pPr eaLnBrk="1" fontAlgn="auto" hangingPunct="1">
              <a:spcAft>
                <a:spcPts val="0"/>
              </a:spcAft>
              <a:buFont typeface="Arial" pitchFamily="34" charset="0"/>
              <a:buChar char="•"/>
              <a:defRPr/>
            </a:pPr>
            <a:r>
              <a:rPr lang="de-DE" sz="1200" b="1" dirty="0"/>
              <a:t>Bilder:   </a:t>
            </a:r>
            <a:r>
              <a:rPr lang="de-DE" sz="1200" dirty="0"/>
              <a:t>Die in der Präsentation verwendeten Bilder (nicht die Abbildungen) stammen aus der Bilddatenbank des Anbieters </a:t>
            </a:r>
            <a:r>
              <a:rPr lang="de-DE" sz="1200" dirty="0" err="1"/>
              <a:t>Corbis</a:t>
            </a:r>
            <a:r>
              <a:rPr lang="de-DE" sz="1200" dirty="0"/>
              <a:t>. Für Betriebskrankenkassen und BKK Verbände sind die aufgelisteten Bilder zeitlich uneingeschränkt nutzbar. </a:t>
            </a:r>
          </a:p>
        </p:txBody>
      </p:sp>
    </p:spTree>
    <p:extLst>
      <p:ext uri="{BB962C8B-B14F-4D97-AF65-F5344CB8AC3E}">
        <p14:creationId xmlns:p14="http://schemas.microsoft.com/office/powerpoint/2010/main" val="10949107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de-DE" sz="4000" dirty="0"/>
              <a:t>Bewegung und Gesundheit </a:t>
            </a:r>
          </a:p>
        </p:txBody>
      </p:sp>
    </p:spTree>
    <p:extLst>
      <p:ext uri="{BB962C8B-B14F-4D97-AF65-F5344CB8AC3E}">
        <p14:creationId xmlns:p14="http://schemas.microsoft.com/office/powerpoint/2010/main" val="30828598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txBox="1">
            <a:spLocks/>
          </p:cNvSpPr>
          <p:nvPr/>
        </p:nvSpPr>
        <p:spPr>
          <a:xfrm>
            <a:off x="358774" y="1196752"/>
            <a:ext cx="8785225" cy="3816424"/>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hangingPunct="1">
              <a:spcAft>
                <a:spcPts val="300"/>
              </a:spcAft>
              <a:buClr>
                <a:srgbClr val="FDD205"/>
              </a:buClr>
              <a:buFont typeface="Arial" pitchFamily="34" charset="0"/>
              <a:buChar char="•"/>
              <a:defRPr/>
            </a:pPr>
            <a:r>
              <a:rPr lang="de-DE" sz="1600" b="1" dirty="0" smtClean="0">
                <a:solidFill>
                  <a:schemeClr val="bg1">
                    <a:lumMod val="50000"/>
                  </a:schemeClr>
                </a:solidFill>
                <a:latin typeface="+mj-lt"/>
              </a:rPr>
              <a:t>Stärkung physischer Gesundheitsressourcen:</a:t>
            </a:r>
            <a:r>
              <a:rPr lang="de-DE" sz="1600" dirty="0" smtClean="0">
                <a:solidFill>
                  <a:schemeClr val="bg1">
                    <a:lumMod val="50000"/>
                  </a:schemeClr>
                </a:solidFill>
                <a:latin typeface="+mj-lt"/>
              </a:rPr>
              <a:t> Ausdauer-, Kraft-, Dehn-, Koordinations- und Entspannungsfähigkeit</a:t>
            </a:r>
          </a:p>
          <a:p>
            <a:pPr hangingPunct="1">
              <a:spcAft>
                <a:spcPts val="300"/>
              </a:spcAft>
              <a:buClr>
                <a:srgbClr val="FDD205"/>
              </a:buClr>
              <a:buFont typeface="Arial" pitchFamily="34" charset="0"/>
              <a:buChar char="•"/>
              <a:defRPr/>
            </a:pPr>
            <a:r>
              <a:rPr lang="de-DE" sz="1600" b="1" dirty="0" smtClean="0">
                <a:solidFill>
                  <a:schemeClr val="bg1">
                    <a:lumMod val="50000"/>
                  </a:schemeClr>
                </a:solidFill>
                <a:latin typeface="+mj-lt"/>
              </a:rPr>
              <a:t>Verminderung von Risikofaktoren: </a:t>
            </a:r>
            <a:r>
              <a:rPr lang="de-DE" sz="1600" dirty="0" smtClean="0">
                <a:solidFill>
                  <a:schemeClr val="bg1">
                    <a:lumMod val="50000"/>
                  </a:schemeClr>
                </a:solidFill>
                <a:latin typeface="+mj-lt"/>
              </a:rPr>
              <a:t>Bluthochdruck, erhöhte Blutzuckerwerte, Störungen des Fettstoffwechsels, Übergewicht, muskuläre </a:t>
            </a:r>
            <a:r>
              <a:rPr lang="de-DE" sz="1600" dirty="0" err="1" smtClean="0">
                <a:solidFill>
                  <a:schemeClr val="bg1">
                    <a:lumMod val="50000"/>
                  </a:schemeClr>
                </a:solidFill>
                <a:latin typeface="+mj-lt"/>
              </a:rPr>
              <a:t>Dysbalancen</a:t>
            </a:r>
            <a:r>
              <a:rPr lang="de-DE" sz="1600" dirty="0" smtClean="0">
                <a:solidFill>
                  <a:schemeClr val="bg1">
                    <a:lumMod val="50000"/>
                  </a:schemeClr>
                </a:solidFill>
                <a:latin typeface="+mj-lt"/>
              </a:rPr>
              <a:t> etc.</a:t>
            </a:r>
          </a:p>
          <a:p>
            <a:pPr hangingPunct="1">
              <a:spcAft>
                <a:spcPts val="300"/>
              </a:spcAft>
              <a:buClr>
                <a:srgbClr val="FDD205"/>
              </a:buClr>
              <a:buFont typeface="Arial" pitchFamily="34" charset="0"/>
              <a:buChar char="•"/>
              <a:defRPr/>
            </a:pPr>
            <a:r>
              <a:rPr lang="de-DE" sz="1600" b="1" dirty="0" smtClean="0">
                <a:solidFill>
                  <a:schemeClr val="bg1">
                    <a:lumMod val="50000"/>
                  </a:schemeClr>
                </a:solidFill>
                <a:latin typeface="+mj-lt"/>
              </a:rPr>
              <a:t>Stärkung psychosozialer Ressourcen: </a:t>
            </a:r>
            <a:r>
              <a:rPr lang="de-DE" sz="1600" dirty="0" smtClean="0">
                <a:solidFill>
                  <a:schemeClr val="bg1">
                    <a:lumMod val="50000"/>
                  </a:schemeClr>
                </a:solidFill>
                <a:latin typeface="+mj-lt"/>
              </a:rPr>
              <a:t>Subjektiver Gesundheitszustand, Zufriedenheit mit der Gesundheit, Sorgen um die Gesundheit</a:t>
            </a:r>
          </a:p>
          <a:p>
            <a:pPr hangingPunct="1">
              <a:spcAft>
                <a:spcPts val="300"/>
              </a:spcAft>
              <a:buClr>
                <a:srgbClr val="FDD205"/>
              </a:buClr>
              <a:buFont typeface="Arial" pitchFamily="34" charset="0"/>
              <a:buChar char="•"/>
              <a:defRPr/>
            </a:pPr>
            <a:r>
              <a:rPr lang="de-DE" sz="1600" b="1" dirty="0" smtClean="0">
                <a:solidFill>
                  <a:schemeClr val="bg1">
                    <a:lumMod val="50000"/>
                  </a:schemeClr>
                </a:solidFill>
                <a:latin typeface="+mj-lt"/>
              </a:rPr>
              <a:t>Bewältigung von Beschwerden und Missbefinden: </a:t>
            </a:r>
            <a:r>
              <a:rPr lang="de-DE" sz="1600" dirty="0" smtClean="0">
                <a:solidFill>
                  <a:schemeClr val="bg1">
                    <a:lumMod val="50000"/>
                  </a:schemeClr>
                </a:solidFill>
                <a:latin typeface="+mj-lt"/>
              </a:rPr>
              <a:t>Rückenprobleme, Gliederschmerzen, depressive Stimmungslagen, Kopfschmerzen, Schlafstörungen, schnelle Ermüdung, psychosomatische Probleme, Stresswahrnehmung, etc.</a:t>
            </a:r>
          </a:p>
          <a:p>
            <a:pPr hangingPunct="1">
              <a:spcAft>
                <a:spcPts val="300"/>
              </a:spcAft>
              <a:buClr>
                <a:srgbClr val="FDD205"/>
              </a:buClr>
              <a:buFont typeface="Arial" pitchFamily="34" charset="0"/>
              <a:buChar char="•"/>
              <a:defRPr/>
            </a:pPr>
            <a:r>
              <a:rPr lang="de-DE" sz="1600" b="1" dirty="0" smtClean="0">
                <a:solidFill>
                  <a:schemeClr val="bg1">
                    <a:lumMod val="50000"/>
                  </a:schemeClr>
                </a:solidFill>
                <a:latin typeface="+mj-lt"/>
              </a:rPr>
              <a:t>Mehr Lebensqualität: </a:t>
            </a:r>
            <a:r>
              <a:rPr lang="de-DE" sz="1600" dirty="0" smtClean="0">
                <a:solidFill>
                  <a:schemeClr val="bg1">
                    <a:lumMod val="50000"/>
                  </a:schemeClr>
                </a:solidFill>
                <a:latin typeface="+mj-lt"/>
              </a:rPr>
              <a:t>Körperlich aktive Menschen leben länger. Im Alter sind sie mobiler, autonomer und weniger pflegebedürftig als Menschen, die sich kaum bewegen.</a:t>
            </a:r>
          </a:p>
          <a:p>
            <a:pPr hangingPunct="1">
              <a:spcAft>
                <a:spcPts val="300"/>
              </a:spcAft>
              <a:buClr>
                <a:srgbClr val="FDD205"/>
              </a:buClr>
              <a:buFont typeface="Arial" pitchFamily="34" charset="0"/>
              <a:buChar char="•"/>
              <a:defRPr/>
            </a:pPr>
            <a:r>
              <a:rPr lang="de-DE" sz="1600" b="1" dirty="0" smtClean="0">
                <a:solidFill>
                  <a:schemeClr val="bg1">
                    <a:lumMod val="50000"/>
                  </a:schemeClr>
                </a:solidFill>
                <a:latin typeface="+mj-lt"/>
              </a:rPr>
              <a:t>Dominoeffekt auf das Gesundheitsverhalten: </a:t>
            </a:r>
            <a:r>
              <a:rPr lang="de-DE" sz="1600" dirty="0" smtClean="0">
                <a:solidFill>
                  <a:schemeClr val="bg1">
                    <a:lumMod val="50000"/>
                  </a:schemeClr>
                </a:solidFill>
                <a:latin typeface="+mj-lt"/>
              </a:rPr>
              <a:t>Wer sich regelmäßig bewegt, verhält sich auch in anderen Bereichen gesundheitsbewusster. Körperlich Aktive rauchen weniger, haben weniger Übergewicht und ernähren sich gesünder.</a:t>
            </a:r>
          </a:p>
          <a:p>
            <a:pPr>
              <a:buFont typeface="Arial" pitchFamily="34" charset="0"/>
              <a:buChar char="•"/>
              <a:defRPr/>
            </a:pPr>
            <a:endParaRPr lang="de-DE" sz="1400" dirty="0">
              <a:latin typeface="+mj-lt"/>
            </a:endParaRPr>
          </a:p>
        </p:txBody>
      </p:sp>
      <p:sp>
        <p:nvSpPr>
          <p:cNvPr id="3" name="Inhaltsplatzhalter 2"/>
          <p:cNvSpPr txBox="1">
            <a:spLocks/>
          </p:cNvSpPr>
          <p:nvPr/>
        </p:nvSpPr>
        <p:spPr>
          <a:xfrm>
            <a:off x="450850" y="5301208"/>
            <a:ext cx="8280400" cy="833438"/>
          </a:xfrm>
          <a:prstGeom prst="rect">
            <a:avLst/>
          </a:prstGeom>
          <a:solidFill>
            <a:schemeClr val="bg1">
              <a:lumMod val="95000"/>
            </a:schemeClr>
          </a:solidFill>
          <a:ln w="12700">
            <a:noFill/>
            <a:prstDash val="solid"/>
          </a:ln>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defRPr/>
            </a:pPr>
            <a:endParaRPr lang="de-DE" sz="200" dirty="0" smtClean="0">
              <a:solidFill>
                <a:schemeClr val="bg1">
                  <a:lumMod val="50000"/>
                </a:schemeClr>
              </a:solidFill>
            </a:endParaRPr>
          </a:p>
          <a:p>
            <a:pPr marL="0" indent="0">
              <a:buFont typeface="Arial" charset="0"/>
              <a:buNone/>
              <a:defRPr/>
            </a:pPr>
            <a:r>
              <a:rPr lang="de-DE" sz="1800" dirty="0" smtClean="0">
                <a:solidFill>
                  <a:schemeClr val="bg1">
                    <a:lumMod val="50000"/>
                  </a:schemeClr>
                </a:solidFill>
              </a:rPr>
              <a:t>Körperliche Aktivität hat vor allem dann eine positive Wirkung auf die Gesundheit, wenn sie regelmäßig und dauerhaft Bestandteil von Freizeit und Alltag ist.</a:t>
            </a:r>
            <a:endParaRPr lang="de-DE" sz="1800"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2"/>
          <p:cNvGraphicFramePr>
            <a:graphicFrameLocks noGrp="1"/>
          </p:cNvGraphicFramePr>
          <p:nvPr>
            <p:extLst>
              <p:ext uri="{D42A27DB-BD31-4B8C-83A1-F6EECF244321}">
                <p14:modId xmlns:p14="http://schemas.microsoft.com/office/powerpoint/2010/main" val="3349742712"/>
              </p:ext>
            </p:extLst>
          </p:nvPr>
        </p:nvGraphicFramePr>
        <p:xfrm>
          <a:off x="395536" y="1412776"/>
          <a:ext cx="8353425" cy="3960814"/>
        </p:xfrm>
        <a:graphic>
          <a:graphicData uri="http://schemas.openxmlformats.org/drawingml/2006/table">
            <a:tbl>
              <a:tblPr/>
              <a:tblGrid>
                <a:gridCol w="6919657"/>
                <a:gridCol w="1433768"/>
              </a:tblGrid>
              <a:tr h="360074">
                <a:tc>
                  <a:txBody>
                    <a:body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Lst>
                      </a:pPr>
                      <a:r>
                        <a:rPr kumimoji="0" lang="de-DE" sz="1600" b="1" i="0" u="none" strike="noStrike" cap="none" normalizeH="0" baseline="0" dirty="0" smtClean="0">
                          <a:ln>
                            <a:noFill/>
                          </a:ln>
                          <a:solidFill>
                            <a:schemeClr val="bg1">
                              <a:lumMod val="50000"/>
                            </a:schemeClr>
                          </a:solidFill>
                          <a:effectLst/>
                          <a:latin typeface="+mj-lt"/>
                          <a:cs typeface="Arial Unicode MS" charset="0"/>
                        </a:rPr>
                        <a:t>Lebenserwartung 	</a:t>
                      </a:r>
                    </a:p>
                  </a:txBody>
                  <a:tcPr marL="91445" marR="91445" marT="61602" marB="45724" horzOverflow="overflow">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Lst>
                      </a:pPr>
                      <a:r>
                        <a:rPr kumimoji="0" lang="de-DE" sz="1200" b="1" i="0" u="none" strike="noStrike" cap="none" normalizeH="0" baseline="0" dirty="0" smtClean="0">
                          <a:ln>
                            <a:noFill/>
                          </a:ln>
                          <a:solidFill>
                            <a:schemeClr val="bg1">
                              <a:lumMod val="50000"/>
                            </a:schemeClr>
                          </a:solidFill>
                          <a:effectLst/>
                          <a:latin typeface="+mj-lt"/>
                          <a:cs typeface="Arial Unicode MS" charset="0"/>
                        </a:rPr>
                        <a:t>ΔΔΔ </a:t>
                      </a:r>
                    </a:p>
                  </a:txBody>
                  <a:tcPr marL="91445" marR="91445" marT="61602" marB="45724" horzOverflow="overflow">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a:noFill/>
                    </a:lnTlToBr>
                    <a:lnBlToTr>
                      <a:noFill/>
                    </a:lnBlToTr>
                    <a:noFill/>
                  </a:tcPr>
                </a:tc>
              </a:tr>
              <a:tr h="360074">
                <a:tc>
                  <a:txBody>
                    <a:body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Lst>
                      </a:pPr>
                      <a:r>
                        <a:rPr kumimoji="0" lang="de-DE" sz="1600" b="1" i="0" u="none" strike="noStrike" cap="none" normalizeH="0" baseline="0" dirty="0" smtClean="0">
                          <a:ln>
                            <a:noFill/>
                          </a:ln>
                          <a:solidFill>
                            <a:schemeClr val="bg1">
                              <a:lumMod val="50000"/>
                            </a:schemeClr>
                          </a:solidFill>
                          <a:effectLst/>
                          <a:latin typeface="+mj-lt"/>
                          <a:cs typeface="Arial Unicode MS" charset="0"/>
                        </a:rPr>
                        <a:t>Risiko von kardiovaskulären Erkrankungen</a:t>
                      </a:r>
                    </a:p>
                  </a:txBody>
                  <a:tcPr marL="91445" marR="91445" marT="61602" marB="45724" horzOverflow="overflow">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Lst>
                      </a:pPr>
                      <a:r>
                        <a:rPr kumimoji="0" lang="de-DE" sz="1200" b="1" i="0" u="none" strike="noStrike" cap="none" normalizeH="0" baseline="0" dirty="0" smtClean="0">
                          <a:ln>
                            <a:noFill/>
                          </a:ln>
                          <a:solidFill>
                            <a:schemeClr val="bg1">
                              <a:lumMod val="50000"/>
                            </a:schemeClr>
                          </a:solidFill>
                          <a:effectLst/>
                          <a:latin typeface="+mj-lt"/>
                          <a:cs typeface="Arial Unicode MS" charset="0"/>
                        </a:rPr>
                        <a:t>∇∇∇ </a:t>
                      </a:r>
                    </a:p>
                  </a:txBody>
                  <a:tcPr marL="91445" marR="91445" marT="61602" marB="45724" horzOverflow="overflow">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a:noFill/>
                    </a:lnTlToBr>
                    <a:lnBlToTr>
                      <a:noFill/>
                    </a:lnBlToTr>
                    <a:solidFill>
                      <a:schemeClr val="bg1">
                        <a:lumMod val="95000"/>
                      </a:schemeClr>
                    </a:solidFill>
                  </a:tcPr>
                </a:tc>
              </a:tr>
              <a:tr h="360074">
                <a:tc>
                  <a:txBody>
                    <a:body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Lst>
                      </a:pPr>
                      <a:r>
                        <a:rPr kumimoji="0" lang="de-DE" sz="1600" b="0" i="0" u="none" strike="noStrike" cap="none" normalizeH="0" baseline="0" dirty="0" smtClean="0">
                          <a:ln>
                            <a:noFill/>
                          </a:ln>
                          <a:solidFill>
                            <a:schemeClr val="bg1">
                              <a:lumMod val="50000"/>
                            </a:schemeClr>
                          </a:solidFill>
                          <a:effectLst/>
                          <a:latin typeface="+mj-lt"/>
                          <a:cs typeface="Arial Unicode MS" charset="0"/>
                        </a:rPr>
                        <a:t>Blutdruck 	</a:t>
                      </a:r>
                    </a:p>
                  </a:txBody>
                  <a:tcPr marL="91445" marR="91445" marT="61602" marB="45724" horzOverflow="overflow">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Lst>
                      </a:pPr>
                      <a:r>
                        <a:rPr kumimoji="0" lang="de-DE" sz="1200" b="0" i="0" u="none" strike="noStrike" cap="none" normalizeH="0" baseline="0" dirty="0" smtClean="0">
                          <a:ln>
                            <a:noFill/>
                          </a:ln>
                          <a:solidFill>
                            <a:schemeClr val="bg1">
                              <a:lumMod val="50000"/>
                            </a:schemeClr>
                          </a:solidFill>
                          <a:effectLst/>
                          <a:latin typeface="+mj-lt"/>
                          <a:cs typeface="Arial Unicode MS" charset="0"/>
                        </a:rPr>
                        <a:t>∇∇ </a:t>
                      </a:r>
                    </a:p>
                  </a:txBody>
                  <a:tcPr marL="91445" marR="91445" marT="61602" marB="45724" horzOverflow="overflow">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a:noFill/>
                    </a:lnTlToBr>
                    <a:lnBlToTr>
                      <a:noFill/>
                    </a:lnBlToTr>
                    <a:noFill/>
                  </a:tcPr>
                </a:tc>
              </a:tr>
              <a:tr h="360074">
                <a:tc>
                  <a:txBody>
                    <a:body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Lst>
                      </a:pPr>
                      <a:r>
                        <a:rPr kumimoji="0" lang="de-DE" sz="1600" b="0" i="0" u="none" strike="noStrike" cap="none" normalizeH="0" baseline="0" dirty="0" smtClean="0">
                          <a:ln>
                            <a:noFill/>
                          </a:ln>
                          <a:solidFill>
                            <a:schemeClr val="bg1">
                              <a:lumMod val="50000"/>
                            </a:schemeClr>
                          </a:solidFill>
                          <a:effectLst/>
                          <a:latin typeface="+mj-lt"/>
                          <a:cs typeface="Arial Unicode MS" charset="0"/>
                        </a:rPr>
                        <a:t>Risiko an Darmkrebs zu erkranken 	</a:t>
                      </a:r>
                    </a:p>
                  </a:txBody>
                  <a:tcPr marL="91445" marR="91445" marT="61602" marB="45724" horzOverflow="overflow">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Lst>
                      </a:pPr>
                      <a:r>
                        <a:rPr kumimoji="0" lang="de-DE" sz="1200" b="0" i="0" u="none" strike="noStrike" cap="none" normalizeH="0" baseline="0" dirty="0" smtClean="0">
                          <a:ln>
                            <a:noFill/>
                          </a:ln>
                          <a:solidFill>
                            <a:schemeClr val="bg1">
                              <a:lumMod val="50000"/>
                            </a:schemeClr>
                          </a:solidFill>
                          <a:effectLst/>
                          <a:latin typeface="+mj-lt"/>
                          <a:cs typeface="Arial Unicode MS" charset="0"/>
                        </a:rPr>
                        <a:t>∇∇ </a:t>
                      </a:r>
                    </a:p>
                  </a:txBody>
                  <a:tcPr marL="91445" marR="91445" marT="61602" marB="45724" horzOverflow="overflow">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a:noFill/>
                    </a:lnTlToBr>
                    <a:lnBlToTr>
                      <a:noFill/>
                    </a:lnBlToTr>
                    <a:solidFill>
                      <a:schemeClr val="bg1">
                        <a:lumMod val="95000"/>
                      </a:schemeClr>
                    </a:solidFill>
                  </a:tcPr>
                </a:tc>
              </a:tr>
              <a:tr h="360074">
                <a:tc>
                  <a:txBody>
                    <a:body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Lst>
                      </a:pPr>
                      <a:r>
                        <a:rPr kumimoji="0" lang="de-DE" sz="1600" b="1" i="0" u="none" strike="noStrike" cap="none" normalizeH="0" baseline="0" dirty="0" smtClean="0">
                          <a:ln>
                            <a:noFill/>
                          </a:ln>
                          <a:solidFill>
                            <a:schemeClr val="bg1">
                              <a:lumMod val="50000"/>
                            </a:schemeClr>
                          </a:solidFill>
                          <a:effectLst/>
                          <a:latin typeface="+mj-lt"/>
                          <a:cs typeface="Arial Unicode MS" charset="0"/>
                        </a:rPr>
                        <a:t>Risiko an Diabetes mellitus II zu erkranken </a:t>
                      </a:r>
                    </a:p>
                  </a:txBody>
                  <a:tcPr marL="91445" marR="91445" marT="61602" marB="45724" horzOverflow="overflow">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Lst>
                      </a:pPr>
                      <a:r>
                        <a:rPr kumimoji="0" lang="de-DE" sz="1200" b="1" i="0" u="none" strike="noStrike" cap="none" normalizeH="0" baseline="0" dirty="0" smtClean="0">
                          <a:ln>
                            <a:noFill/>
                          </a:ln>
                          <a:solidFill>
                            <a:schemeClr val="bg1">
                              <a:lumMod val="50000"/>
                            </a:schemeClr>
                          </a:solidFill>
                          <a:effectLst/>
                          <a:latin typeface="+mj-lt"/>
                          <a:cs typeface="Arial Unicode MS" charset="0"/>
                        </a:rPr>
                        <a:t>∇∇∇ </a:t>
                      </a:r>
                    </a:p>
                  </a:txBody>
                  <a:tcPr marL="91445" marR="91445" marT="61602" marB="45724" horzOverflow="overflow">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a:noFill/>
                    </a:lnTlToBr>
                    <a:lnBlToTr>
                      <a:noFill/>
                    </a:lnBlToTr>
                    <a:noFill/>
                  </a:tcPr>
                </a:tc>
              </a:tr>
              <a:tr h="360074">
                <a:tc>
                  <a:txBody>
                    <a:body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Lst>
                      </a:pPr>
                      <a:r>
                        <a:rPr kumimoji="0" lang="de-DE" sz="1600" b="0" i="0" u="none" strike="noStrike" cap="none" normalizeH="0" baseline="0" dirty="0" smtClean="0">
                          <a:ln>
                            <a:noFill/>
                          </a:ln>
                          <a:solidFill>
                            <a:schemeClr val="bg1">
                              <a:lumMod val="50000"/>
                            </a:schemeClr>
                          </a:solidFill>
                          <a:effectLst/>
                          <a:latin typeface="+mj-lt"/>
                          <a:cs typeface="Arial Unicode MS" charset="0"/>
                        </a:rPr>
                        <a:t>Beschwerden durch Arthrose 	</a:t>
                      </a:r>
                    </a:p>
                  </a:txBody>
                  <a:tcPr marL="91445" marR="91445" marT="61602" marB="45724" horzOverflow="overflow">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Lst>
                      </a:pPr>
                      <a:r>
                        <a:rPr kumimoji="0" lang="de-DE" sz="1200" b="0" i="0" u="none" strike="noStrike" cap="none" normalizeH="0" baseline="0" dirty="0" smtClean="0">
                          <a:ln>
                            <a:noFill/>
                          </a:ln>
                          <a:solidFill>
                            <a:schemeClr val="bg1">
                              <a:lumMod val="50000"/>
                            </a:schemeClr>
                          </a:solidFill>
                          <a:effectLst/>
                          <a:latin typeface="+mj-lt"/>
                          <a:cs typeface="Arial Unicode MS" charset="0"/>
                        </a:rPr>
                        <a:t>∇ </a:t>
                      </a:r>
                    </a:p>
                  </a:txBody>
                  <a:tcPr marL="91445" marR="91445" marT="61602" marB="45724" horzOverflow="overflow">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a:noFill/>
                    </a:lnTlToBr>
                    <a:lnBlToTr>
                      <a:noFill/>
                    </a:lnBlToTr>
                    <a:solidFill>
                      <a:schemeClr val="bg1">
                        <a:lumMod val="95000"/>
                      </a:schemeClr>
                    </a:solidFill>
                  </a:tcPr>
                </a:tc>
              </a:tr>
              <a:tr h="360074">
                <a:tc>
                  <a:txBody>
                    <a:body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Lst>
                      </a:pPr>
                      <a:r>
                        <a:rPr kumimoji="0" lang="de-DE" sz="1600" b="0" i="0" u="none" strike="noStrike" cap="none" normalizeH="0" baseline="0" dirty="0" smtClean="0">
                          <a:ln>
                            <a:noFill/>
                          </a:ln>
                          <a:solidFill>
                            <a:schemeClr val="bg1">
                              <a:lumMod val="50000"/>
                            </a:schemeClr>
                          </a:solidFill>
                          <a:effectLst/>
                          <a:latin typeface="+mj-lt"/>
                          <a:cs typeface="Arial Unicode MS" charset="0"/>
                        </a:rPr>
                        <a:t>Risiko altersbedingter Stürze 	</a:t>
                      </a:r>
                    </a:p>
                  </a:txBody>
                  <a:tcPr marL="91445" marR="91445" marT="61602" marB="45724" horzOverflow="overflow">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Lst>
                      </a:pPr>
                      <a:r>
                        <a:rPr kumimoji="0" lang="de-DE" sz="1200" b="0" i="0" u="none" strike="noStrike" cap="none" normalizeH="0" baseline="0" dirty="0" smtClean="0">
                          <a:ln>
                            <a:noFill/>
                          </a:ln>
                          <a:solidFill>
                            <a:schemeClr val="bg1">
                              <a:lumMod val="50000"/>
                            </a:schemeClr>
                          </a:solidFill>
                          <a:effectLst/>
                          <a:latin typeface="+mj-lt"/>
                          <a:cs typeface="Arial Unicode MS" charset="0"/>
                        </a:rPr>
                        <a:t>∇∇ </a:t>
                      </a:r>
                    </a:p>
                  </a:txBody>
                  <a:tcPr marL="91445" marR="91445" marT="61602" marB="45724" horzOverflow="overflow">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a:noFill/>
                    </a:lnTlToBr>
                    <a:lnBlToTr>
                      <a:noFill/>
                    </a:lnBlToTr>
                    <a:noFill/>
                  </a:tcPr>
                </a:tc>
              </a:tr>
              <a:tr h="360074">
                <a:tc>
                  <a:txBody>
                    <a:body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Lst>
                      </a:pPr>
                      <a:r>
                        <a:rPr kumimoji="0" lang="de-DE" sz="1600" b="0" i="0" u="none" strike="noStrike" cap="none" normalizeH="0" baseline="0" dirty="0" smtClean="0">
                          <a:ln>
                            <a:noFill/>
                          </a:ln>
                          <a:solidFill>
                            <a:schemeClr val="bg1">
                              <a:lumMod val="50000"/>
                            </a:schemeClr>
                          </a:solidFill>
                          <a:effectLst/>
                          <a:latin typeface="+mj-lt"/>
                          <a:cs typeface="Arial Unicode MS" charset="0"/>
                        </a:rPr>
                        <a:t>Kompetenz zur Alltagsbewältigung im Alter </a:t>
                      </a:r>
                    </a:p>
                  </a:txBody>
                  <a:tcPr marL="91445" marR="91445" marT="61602" marB="45724" horzOverflow="overflow">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Lst>
                      </a:pPr>
                      <a:r>
                        <a:rPr kumimoji="0" lang="de-DE" sz="1200" b="0" i="0" u="none" strike="noStrike" cap="none" normalizeH="0" baseline="0" dirty="0" smtClean="0">
                          <a:ln>
                            <a:noFill/>
                          </a:ln>
                          <a:solidFill>
                            <a:schemeClr val="bg1">
                              <a:lumMod val="50000"/>
                            </a:schemeClr>
                          </a:solidFill>
                          <a:effectLst/>
                          <a:latin typeface="+mj-lt"/>
                          <a:cs typeface="Arial Unicode MS" charset="0"/>
                        </a:rPr>
                        <a:t>ΔΔ </a:t>
                      </a:r>
                    </a:p>
                  </a:txBody>
                  <a:tcPr marL="91445" marR="91445" marT="61602" marB="45724" horzOverflow="overflow">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a:noFill/>
                    </a:lnTlToBr>
                    <a:lnBlToTr>
                      <a:noFill/>
                    </a:lnBlToTr>
                    <a:solidFill>
                      <a:schemeClr val="bg1">
                        <a:lumMod val="95000"/>
                      </a:schemeClr>
                    </a:solidFill>
                  </a:tcPr>
                </a:tc>
              </a:tr>
              <a:tr h="360074">
                <a:tc>
                  <a:txBody>
                    <a:body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Lst>
                      </a:pPr>
                      <a:r>
                        <a:rPr kumimoji="0" lang="de-DE" sz="1600" b="0" i="0" u="none" strike="noStrike" cap="none" normalizeH="0" baseline="0" dirty="0" smtClean="0">
                          <a:ln>
                            <a:noFill/>
                          </a:ln>
                          <a:solidFill>
                            <a:schemeClr val="bg1">
                              <a:lumMod val="50000"/>
                            </a:schemeClr>
                          </a:solidFill>
                          <a:effectLst/>
                          <a:latin typeface="+mj-lt"/>
                          <a:cs typeface="Arial Unicode MS" charset="0"/>
                        </a:rPr>
                        <a:t>Kontrolle des Körpergewichts 	</a:t>
                      </a:r>
                    </a:p>
                  </a:txBody>
                  <a:tcPr marL="91445" marR="91445" marT="61602" marB="45724" horzOverflow="overflow">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Lst>
                      </a:pPr>
                      <a:r>
                        <a:rPr kumimoji="0" lang="de-DE" sz="1200" b="0" i="0" u="none" strike="noStrike" cap="none" normalizeH="0" baseline="0" dirty="0" smtClean="0">
                          <a:ln>
                            <a:noFill/>
                          </a:ln>
                          <a:solidFill>
                            <a:schemeClr val="bg1">
                              <a:lumMod val="50000"/>
                            </a:schemeClr>
                          </a:solidFill>
                          <a:effectLst/>
                          <a:latin typeface="+mj-lt"/>
                          <a:cs typeface="Arial Unicode MS" charset="0"/>
                        </a:rPr>
                        <a:t>Δ </a:t>
                      </a:r>
                    </a:p>
                  </a:txBody>
                  <a:tcPr marL="91445" marR="91445" marT="61602" marB="45724" horzOverflow="overflow">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a:noFill/>
                    </a:lnTlToBr>
                    <a:lnBlToTr>
                      <a:noFill/>
                    </a:lnBlToTr>
                    <a:noFill/>
                  </a:tcPr>
                </a:tc>
              </a:tr>
              <a:tr h="360074">
                <a:tc>
                  <a:txBody>
                    <a:body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Lst>
                      </a:pPr>
                      <a:r>
                        <a:rPr kumimoji="0" lang="de-DE" sz="1600" b="0" i="0" u="none" strike="noStrike" cap="none" normalizeH="0" baseline="0" dirty="0" smtClean="0">
                          <a:ln>
                            <a:noFill/>
                          </a:ln>
                          <a:solidFill>
                            <a:schemeClr val="bg1">
                              <a:lumMod val="50000"/>
                            </a:schemeClr>
                          </a:solidFill>
                          <a:effectLst/>
                          <a:latin typeface="+mj-lt"/>
                          <a:cs typeface="Arial Unicode MS" charset="0"/>
                        </a:rPr>
                        <a:t>Angst und Depressionen</a:t>
                      </a:r>
                    </a:p>
                  </a:txBody>
                  <a:tcPr marL="91445" marR="91445" marT="61602" marB="45724" horzOverflow="overflow">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Lst>
                      </a:pPr>
                      <a:r>
                        <a:rPr kumimoji="0" lang="de-DE" sz="1200" b="0" i="0" u="none" strike="noStrike" cap="none" normalizeH="0" baseline="0" dirty="0" smtClean="0">
                          <a:ln>
                            <a:noFill/>
                          </a:ln>
                          <a:solidFill>
                            <a:schemeClr val="bg1">
                              <a:lumMod val="50000"/>
                            </a:schemeClr>
                          </a:solidFill>
                          <a:effectLst/>
                          <a:latin typeface="+mj-lt"/>
                          <a:cs typeface="Arial Unicode MS" charset="0"/>
                        </a:rPr>
                        <a:t>∇ </a:t>
                      </a:r>
                    </a:p>
                  </a:txBody>
                  <a:tcPr marL="91445" marR="91445" marT="61602" marB="45724" horzOverflow="overflow">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a:noFill/>
                    </a:lnTlToBr>
                    <a:lnBlToTr>
                      <a:noFill/>
                    </a:lnBlToTr>
                    <a:solidFill>
                      <a:schemeClr val="bg1">
                        <a:lumMod val="95000"/>
                      </a:schemeClr>
                    </a:solidFill>
                  </a:tcPr>
                </a:tc>
              </a:tr>
              <a:tr h="360074">
                <a:tc>
                  <a:txBody>
                    <a:body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Lst>
                      </a:pPr>
                      <a:r>
                        <a:rPr kumimoji="0" lang="de-DE" sz="1600" b="0" i="0" u="none" strike="noStrike" cap="none" normalizeH="0" baseline="0" dirty="0" smtClean="0">
                          <a:ln>
                            <a:noFill/>
                          </a:ln>
                          <a:solidFill>
                            <a:schemeClr val="bg1">
                              <a:lumMod val="50000"/>
                            </a:schemeClr>
                          </a:solidFill>
                          <a:effectLst/>
                          <a:latin typeface="+mj-lt"/>
                          <a:cs typeface="Arial Unicode MS" charset="0"/>
                        </a:rPr>
                        <a:t>Allgemeines Wohlbefinden und Lebensqualität </a:t>
                      </a:r>
                    </a:p>
                  </a:txBody>
                  <a:tcPr marL="91445" marR="91445" marT="61602" marB="45724" horzOverflow="overflow">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Lst>
                      </a:pPr>
                      <a:r>
                        <a:rPr kumimoji="0" lang="de-DE" sz="1200" b="0" i="0" u="none" strike="noStrike" cap="none" normalizeH="0" baseline="0" dirty="0" smtClean="0">
                          <a:ln>
                            <a:noFill/>
                          </a:ln>
                          <a:solidFill>
                            <a:schemeClr val="bg1">
                              <a:lumMod val="50000"/>
                            </a:schemeClr>
                          </a:solidFill>
                          <a:effectLst/>
                          <a:latin typeface="+mj-lt"/>
                          <a:cs typeface="Arial Unicode MS" charset="0"/>
                        </a:rPr>
                        <a:t>ΔΔ </a:t>
                      </a:r>
                    </a:p>
                  </a:txBody>
                  <a:tcPr marL="91445" marR="91445" marT="61602" marB="45724" horzOverflow="overflow">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a:noFill/>
                    </a:lnTlToBr>
                    <a:lnBlToTr>
                      <a:noFill/>
                    </a:lnBlToTr>
                    <a:noFill/>
                  </a:tcPr>
                </a:tc>
              </a:tr>
            </a:tbl>
          </a:graphicData>
        </a:graphic>
      </p:graphicFrame>
      <p:sp>
        <p:nvSpPr>
          <p:cNvPr id="4" name="Textfeld 6"/>
          <p:cNvSpPr/>
          <p:nvPr/>
        </p:nvSpPr>
        <p:spPr>
          <a:xfrm>
            <a:off x="323850" y="5532438"/>
            <a:ext cx="4103688" cy="5603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0000" tIns="45000" rIns="90000" bIns="45000">
            <a:spAutoFit/>
          </a:bodyPr>
          <a:lstStyle/>
          <a:p>
            <a:pPr hangingPunct="1">
              <a:lnSpc>
                <a:spcPct val="100000"/>
              </a:lnSpc>
            </a:pPr>
            <a:r>
              <a:rPr lang="de-DE" sz="1000" dirty="0">
                <a:solidFill>
                  <a:srgbClr val="7F7F7F"/>
                </a:solidFill>
                <a:latin typeface="Calibri" charset="0"/>
              </a:rPr>
              <a:t>Δ= Einige Hinweise, dass körperliche Aktivität die Variable </a:t>
            </a:r>
            <a:r>
              <a:rPr lang="de-DE" sz="1000" dirty="0" smtClean="0">
                <a:solidFill>
                  <a:srgbClr val="7F7F7F"/>
                </a:solidFill>
                <a:latin typeface="Calibri" charset="0"/>
              </a:rPr>
              <a:t>steigert</a:t>
            </a:r>
            <a:endParaRPr lang="de-DE" sz="1000" dirty="0">
              <a:solidFill>
                <a:srgbClr val="7F7F7F"/>
              </a:solidFill>
              <a:latin typeface="Calibri" charset="0"/>
            </a:endParaRPr>
          </a:p>
          <a:p>
            <a:pPr hangingPunct="1">
              <a:lnSpc>
                <a:spcPct val="100000"/>
              </a:lnSpc>
            </a:pPr>
            <a:r>
              <a:rPr lang="de-DE" sz="1000" dirty="0">
                <a:solidFill>
                  <a:srgbClr val="7F7F7F"/>
                </a:solidFill>
                <a:latin typeface="Calibri" charset="0"/>
              </a:rPr>
              <a:t>ΔΔ= moderate Hinweise, dass körperliche Aktivität die Variable </a:t>
            </a:r>
            <a:r>
              <a:rPr lang="de-DE" sz="1000" dirty="0" smtClean="0">
                <a:solidFill>
                  <a:srgbClr val="7F7F7F"/>
                </a:solidFill>
                <a:latin typeface="Calibri" charset="0"/>
              </a:rPr>
              <a:t>steigert</a:t>
            </a:r>
            <a:endParaRPr lang="de-DE" sz="1000" dirty="0">
              <a:solidFill>
                <a:srgbClr val="7F7F7F"/>
              </a:solidFill>
              <a:latin typeface="Calibri" charset="0"/>
            </a:endParaRPr>
          </a:p>
          <a:p>
            <a:pPr hangingPunct="1">
              <a:lnSpc>
                <a:spcPct val="100000"/>
              </a:lnSpc>
            </a:pPr>
            <a:r>
              <a:rPr lang="de-DE" sz="1000" dirty="0">
                <a:solidFill>
                  <a:srgbClr val="7F7F7F"/>
                </a:solidFill>
                <a:latin typeface="Calibri" charset="0"/>
              </a:rPr>
              <a:t>ΔΔΔ= starke Hinweise, dass körperliche Aktivität die Variable </a:t>
            </a:r>
            <a:r>
              <a:rPr lang="de-DE" sz="1000" dirty="0" smtClean="0">
                <a:solidFill>
                  <a:srgbClr val="7F7F7F"/>
                </a:solidFill>
                <a:latin typeface="Calibri" charset="0"/>
              </a:rPr>
              <a:t>steigert</a:t>
            </a:r>
            <a:endParaRPr lang="de-DE" sz="1000" dirty="0">
              <a:solidFill>
                <a:srgbClr val="7F7F7F"/>
              </a:solidFill>
              <a:latin typeface="Calibri" charset="0"/>
            </a:endParaRPr>
          </a:p>
        </p:txBody>
      </p:sp>
      <p:sp>
        <p:nvSpPr>
          <p:cNvPr id="5" name="Rechteck 7"/>
          <p:cNvSpPr/>
          <p:nvPr/>
        </p:nvSpPr>
        <p:spPr>
          <a:xfrm>
            <a:off x="4897438" y="5532438"/>
            <a:ext cx="4570412" cy="5603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0000" tIns="45000" rIns="90000" bIns="45000">
            <a:spAutoFit/>
          </a:bodyPr>
          <a:lstStyle/>
          <a:p>
            <a:pPr hangingPunct="1">
              <a:lnSpc>
                <a:spcPct val="100000"/>
              </a:lnSpc>
            </a:pPr>
            <a:r>
              <a:rPr lang="de-DE" sz="1000" dirty="0">
                <a:solidFill>
                  <a:srgbClr val="7F7F7F"/>
                </a:solidFill>
                <a:latin typeface="Calibri" charset="0"/>
              </a:rPr>
              <a:t>∇= einige Hinweise, dass körperliche Aktivität die Variable </a:t>
            </a:r>
            <a:r>
              <a:rPr lang="de-DE" sz="1000" dirty="0" smtClean="0">
                <a:solidFill>
                  <a:srgbClr val="7F7F7F"/>
                </a:solidFill>
                <a:latin typeface="Calibri" charset="0"/>
              </a:rPr>
              <a:t>senkt</a:t>
            </a:r>
            <a:endParaRPr lang="de-DE" sz="1000" dirty="0">
              <a:solidFill>
                <a:srgbClr val="7F7F7F"/>
              </a:solidFill>
              <a:latin typeface="Calibri" charset="0"/>
            </a:endParaRPr>
          </a:p>
          <a:p>
            <a:pPr hangingPunct="1">
              <a:lnSpc>
                <a:spcPct val="100000"/>
              </a:lnSpc>
            </a:pPr>
            <a:r>
              <a:rPr lang="de-DE" sz="1000" dirty="0">
                <a:solidFill>
                  <a:srgbClr val="7F7F7F"/>
                </a:solidFill>
                <a:latin typeface="Calibri" charset="0"/>
              </a:rPr>
              <a:t>∇∇= moderate Hinweise, dass körperliche Aktivität die Variable </a:t>
            </a:r>
            <a:r>
              <a:rPr lang="de-DE" sz="1000" dirty="0" smtClean="0">
                <a:solidFill>
                  <a:srgbClr val="7F7F7F"/>
                </a:solidFill>
                <a:latin typeface="Calibri" charset="0"/>
              </a:rPr>
              <a:t>senkt</a:t>
            </a:r>
            <a:endParaRPr lang="de-DE" sz="1000" dirty="0">
              <a:solidFill>
                <a:srgbClr val="7F7F7F"/>
              </a:solidFill>
              <a:latin typeface="Calibri" charset="0"/>
            </a:endParaRPr>
          </a:p>
          <a:p>
            <a:pPr hangingPunct="1">
              <a:lnSpc>
                <a:spcPct val="100000"/>
              </a:lnSpc>
            </a:pPr>
            <a:r>
              <a:rPr lang="de-DE" sz="1000" dirty="0">
                <a:solidFill>
                  <a:srgbClr val="7F7F7F"/>
                </a:solidFill>
                <a:latin typeface="Calibri" charset="0"/>
              </a:rPr>
              <a:t>∇∇∇= starke Hinweise, dass körperliche Aktivität die Variable </a:t>
            </a:r>
            <a:r>
              <a:rPr lang="de-DE" sz="1000" dirty="0" smtClean="0">
                <a:solidFill>
                  <a:srgbClr val="7F7F7F"/>
                </a:solidFill>
                <a:latin typeface="Calibri" charset="0"/>
              </a:rPr>
              <a:t>senkt</a:t>
            </a:r>
            <a:endParaRPr lang="de-DE" sz="1000" dirty="0">
              <a:solidFill>
                <a:srgbClr val="7F7F7F"/>
              </a:solidFill>
              <a:latin typeface="Calibri" charset="0"/>
            </a:endParaRPr>
          </a:p>
        </p:txBody>
      </p:sp>
      <p:sp>
        <p:nvSpPr>
          <p:cNvPr id="7" name="Rectangle 3"/>
          <p:cNvSpPr>
            <a:spLocks noChangeArrowheads="1"/>
          </p:cNvSpPr>
          <p:nvPr/>
        </p:nvSpPr>
        <p:spPr bwMode="auto">
          <a:xfrm>
            <a:off x="251520" y="6295966"/>
            <a:ext cx="8281739" cy="2293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p>
            <a:pPr hangingPunct="1">
              <a:lnSpc>
                <a:spcPct val="100000"/>
              </a:lnSpc>
              <a:tabLst>
                <a:tab pos="723900" algn="l"/>
                <a:tab pos="1447800" algn="l"/>
                <a:tab pos="2171700" algn="l"/>
                <a:tab pos="2895600" algn="l"/>
                <a:tab pos="3619500" algn="l"/>
                <a:tab pos="4343400" algn="l"/>
                <a:tab pos="5067300" algn="l"/>
              </a:tabLst>
            </a:pPr>
            <a:r>
              <a:rPr lang="de-DE" sz="900" b="1" dirty="0" smtClean="0">
                <a:solidFill>
                  <a:srgbClr val="7F7F7F"/>
                </a:solidFill>
                <a:latin typeface="+mj-lt"/>
              </a:rPr>
              <a:t> Quelle: </a:t>
            </a:r>
            <a:r>
              <a:rPr lang="de-DE" sz="900" dirty="0" smtClean="0">
                <a:solidFill>
                  <a:srgbClr val="7F7F7F"/>
                </a:solidFill>
                <a:latin typeface="+mj-lt"/>
              </a:rPr>
              <a:t>RKI 2015</a:t>
            </a:r>
          </a:p>
        </p:txBody>
      </p:sp>
      <p:sp>
        <p:nvSpPr>
          <p:cNvPr id="3" name="Textfeld 2"/>
          <p:cNvSpPr txBox="1"/>
          <p:nvPr/>
        </p:nvSpPr>
        <p:spPr>
          <a:xfrm>
            <a:off x="275706" y="773810"/>
            <a:ext cx="7964040" cy="493084"/>
          </a:xfrm>
          <a:prstGeom prst="rect">
            <a:avLst/>
          </a:prstGeom>
          <a:noFill/>
        </p:spPr>
        <p:txBody>
          <a:bodyPr wrap="none" rtlCol="0">
            <a:spAutoFit/>
          </a:bodyPr>
          <a:lstStyle/>
          <a:p>
            <a:r>
              <a:rPr lang="de-DE" sz="2800" dirty="0" smtClean="0">
                <a:solidFill>
                  <a:schemeClr val="bg1">
                    <a:lumMod val="50000"/>
                  </a:schemeClr>
                </a:solidFill>
              </a:rPr>
              <a:t>Bewegung beeinflusst unsere Gesundheit positiv</a:t>
            </a:r>
            <a:endParaRPr lang="de-DE" sz="2800"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C:\Users\magdalena\Desktop\Works\Projekte\Kunde\BKK\Bewegung\42-2014008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002"/>
          <a:stretch/>
        </p:blipFill>
        <p:spPr bwMode="auto">
          <a:xfrm>
            <a:off x="1" y="1034473"/>
            <a:ext cx="9144000" cy="5547259"/>
          </a:xfrm>
          <a:prstGeom prst="rect">
            <a:avLst/>
          </a:prstGeom>
          <a:noFill/>
          <a:extLst>
            <a:ext uri="{909E8E84-426E-40DD-AFC4-6F175D3DCCD1}">
              <a14:hiddenFill xmlns:a14="http://schemas.microsoft.com/office/drawing/2010/main">
                <a:solidFill>
                  <a:srgbClr val="FFFFFF"/>
                </a:solidFill>
              </a14:hiddenFill>
            </a:ext>
          </a:extLst>
        </p:spPr>
      </p:pic>
      <p:sp>
        <p:nvSpPr>
          <p:cNvPr id="37890" name="Titel 2"/>
          <p:cNvSpPr>
            <a:spLocks noGrp="1"/>
          </p:cNvSpPr>
          <p:nvPr>
            <p:ph type="ctrTitle"/>
          </p:nvPr>
        </p:nvSpPr>
        <p:spPr>
          <a:xfrm>
            <a:off x="0" y="2751138"/>
            <a:ext cx="6084888" cy="1470025"/>
          </a:xfrm>
          <a:solidFill>
            <a:srgbClr val="FDD205">
              <a:alpha val="90979"/>
            </a:srgbClr>
          </a:solidFill>
        </p:spPr>
        <p:txBody>
          <a:bodyPr/>
          <a:lstStyle/>
          <a:p>
            <a:r>
              <a:rPr lang="de-DE" smtClean="0"/>
              <a:t>Die Situation in Deutschland</a:t>
            </a:r>
            <a:endParaRPr lang="de-DE" dirty="0" smtClean="0"/>
          </a:p>
        </p:txBody>
      </p:sp>
      <p:pic>
        <p:nvPicPr>
          <p:cNvPr id="6" name="Grafik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4429294"/>
            <a:ext cx="2952750"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5"/>
          <p:cNvSpPr txBox="1">
            <a:spLocks/>
          </p:cNvSpPr>
          <p:nvPr/>
        </p:nvSpPr>
        <p:spPr>
          <a:xfrm>
            <a:off x="395536" y="1268760"/>
            <a:ext cx="8352927" cy="446405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7337" indent="-285750" hangingPunct="1">
              <a:spcAft>
                <a:spcPts val="600"/>
              </a:spcAft>
              <a:buClr>
                <a:srgbClr val="FFC000"/>
              </a:buCl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de-DE" sz="1800" b="1" dirty="0" smtClean="0">
                <a:solidFill>
                  <a:schemeClr val="bg1">
                    <a:lumMod val="50000"/>
                  </a:schemeClr>
                </a:solidFill>
              </a:rPr>
              <a:t>Erfreulich:</a:t>
            </a:r>
            <a:r>
              <a:rPr lang="de-DE" sz="1800" dirty="0" smtClean="0">
                <a:solidFill>
                  <a:schemeClr val="bg1">
                    <a:lumMod val="50000"/>
                  </a:schemeClr>
                </a:solidFill>
              </a:rPr>
              <a:t> Der Anteil der sportlich Aktiven ist in den letzten 10 Jahren signifikant gestiegen.</a:t>
            </a:r>
          </a:p>
          <a:p>
            <a:pPr marL="287337" indent="-285750" hangingPunct="1">
              <a:spcAft>
                <a:spcPts val="600"/>
              </a:spcAft>
              <a:buClr>
                <a:srgbClr val="FFC000"/>
              </a:buCl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de-DE" sz="1800" b="1" dirty="0" smtClean="0">
                <a:solidFill>
                  <a:schemeClr val="bg1">
                    <a:lumMod val="50000"/>
                  </a:schemeClr>
                </a:solidFill>
              </a:rPr>
              <a:t>Aber: </a:t>
            </a:r>
            <a:r>
              <a:rPr lang="de-DE" sz="1800" dirty="0" smtClean="0">
                <a:solidFill>
                  <a:schemeClr val="bg1">
                    <a:lumMod val="50000"/>
                  </a:schemeClr>
                </a:solidFill>
              </a:rPr>
              <a:t>Die empfohlenen 2,5 Stunden körperlicher Aktivität pro Woche erfüllen nur 20% der befragten Erwachsenen.</a:t>
            </a:r>
          </a:p>
          <a:p>
            <a:pPr marL="825500" lvl="1" hangingPunct="1">
              <a:spcAft>
                <a:spcPts val="600"/>
              </a:spcAft>
              <a:buClr>
                <a:srgbClr val="FDD205"/>
              </a:buClr>
              <a:buFont typeface="Arial" panose="020B0604020202020204" pitchFamily="34" charset="0"/>
              <a:buChar char="•"/>
              <a:tabLst>
                <a:tab pos="895350" algn="l"/>
                <a:tab pos="1447800" algn="l"/>
                <a:tab pos="2171700" algn="l"/>
                <a:tab pos="2895600" algn="l"/>
                <a:tab pos="3619500" algn="l"/>
                <a:tab pos="4343400" algn="l"/>
                <a:tab pos="5067300" algn="l"/>
                <a:tab pos="5791200" algn="l"/>
                <a:tab pos="6515100" algn="l"/>
                <a:tab pos="7239000" algn="l"/>
                <a:tab pos="7962900" algn="l"/>
              </a:tabLst>
              <a:defRPr/>
            </a:pPr>
            <a:r>
              <a:rPr lang="de-DE" sz="1800" dirty="0" smtClean="0">
                <a:solidFill>
                  <a:schemeClr val="bg1">
                    <a:lumMod val="50000"/>
                  </a:schemeClr>
                </a:solidFill>
              </a:rPr>
              <a:t>74,6% der Männer und 84,5% der Frauen sind weniger als 2,5 h pro Woche körperlich aktiv, der Anteil nimmt mit dem Alter deutlich zu.</a:t>
            </a:r>
          </a:p>
          <a:p>
            <a:pPr marL="825500" lvl="1" hangingPunct="1">
              <a:spcAft>
                <a:spcPts val="600"/>
              </a:spcAft>
              <a:buClr>
                <a:srgbClr val="FDD205"/>
              </a:buClr>
              <a:buFont typeface="Arial" panose="020B0604020202020204" pitchFamily="34" charset="0"/>
              <a:buChar char="•"/>
              <a:tabLst>
                <a:tab pos="895350" algn="l"/>
                <a:tab pos="1447800" algn="l"/>
                <a:tab pos="2171700" algn="l"/>
                <a:tab pos="2895600" algn="l"/>
                <a:tab pos="3619500" algn="l"/>
                <a:tab pos="4343400" algn="l"/>
                <a:tab pos="5067300" algn="l"/>
                <a:tab pos="5791200" algn="l"/>
                <a:tab pos="6515100" algn="l"/>
                <a:tab pos="7239000" algn="l"/>
                <a:tab pos="7962900" algn="l"/>
              </a:tabLst>
              <a:defRPr/>
            </a:pPr>
            <a:r>
              <a:rPr lang="de-DE" sz="1800" dirty="0" smtClean="0">
                <a:solidFill>
                  <a:schemeClr val="bg1">
                    <a:lumMod val="50000"/>
                  </a:schemeClr>
                </a:solidFill>
              </a:rPr>
              <a:t>Ein Drittel gibt an, auf ausreichend Bewegung zu achten, ein Viertel treibt regelmäßig mindestens zwei Stunden pro Woche Sport. </a:t>
            </a:r>
          </a:p>
          <a:p>
            <a:pPr marL="287337" indent="-285750" hangingPunct="1">
              <a:spcAft>
                <a:spcPts val="600"/>
              </a:spcAft>
              <a:buClr>
                <a:srgbClr val="FFC000"/>
              </a:buClr>
              <a:buFont typeface="Arial"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de-DE" sz="1800" b="1" dirty="0" smtClean="0">
                <a:solidFill>
                  <a:schemeClr val="bg1">
                    <a:lumMod val="50000"/>
                  </a:schemeClr>
                </a:solidFill>
              </a:rPr>
              <a:t>Frauen</a:t>
            </a:r>
            <a:r>
              <a:rPr lang="de-DE" sz="1800" dirty="0" smtClean="0">
                <a:solidFill>
                  <a:schemeClr val="bg1">
                    <a:lumMod val="50000"/>
                  </a:schemeClr>
                </a:solidFill>
              </a:rPr>
              <a:t> sind insgesamt deutlich </a:t>
            </a:r>
            <a:r>
              <a:rPr lang="de-DE" sz="1800" b="1" dirty="0" smtClean="0">
                <a:solidFill>
                  <a:schemeClr val="bg1">
                    <a:lumMod val="50000"/>
                  </a:schemeClr>
                </a:solidFill>
              </a:rPr>
              <a:t>weniger sportlich aktiv </a:t>
            </a:r>
            <a:r>
              <a:rPr lang="de-DE" sz="1800" dirty="0" smtClean="0">
                <a:solidFill>
                  <a:schemeClr val="bg1">
                    <a:lumMod val="50000"/>
                  </a:schemeClr>
                </a:solidFill>
              </a:rPr>
              <a:t>als Männer:</a:t>
            </a:r>
          </a:p>
          <a:p>
            <a:pPr marL="825500" lvl="2" indent="-285750" hangingPunct="1">
              <a:spcAft>
                <a:spcPts val="600"/>
              </a:spcAft>
              <a:buClr>
                <a:srgbClr val="FDD205"/>
              </a:buClr>
              <a:tabLst>
                <a:tab pos="808038" algn="l"/>
                <a:tab pos="1447800" algn="l"/>
                <a:tab pos="2171700" algn="l"/>
                <a:tab pos="2895600" algn="l"/>
                <a:tab pos="3619500" algn="l"/>
                <a:tab pos="4343400" algn="l"/>
                <a:tab pos="5067300" algn="l"/>
                <a:tab pos="5791200" algn="l"/>
                <a:tab pos="6515100" algn="l"/>
                <a:tab pos="7239000" algn="l"/>
                <a:tab pos="7962900" algn="l"/>
              </a:tabLst>
              <a:defRPr/>
            </a:pPr>
            <a:r>
              <a:rPr lang="de-DE" sz="1800" dirty="0" smtClean="0">
                <a:solidFill>
                  <a:schemeClr val="bg1">
                    <a:lumMod val="50000"/>
                  </a:schemeClr>
                </a:solidFill>
              </a:rPr>
              <a:t>52% der Männer zw. 30-39J. treiben mind. 1mal wöchentlich Sport</a:t>
            </a:r>
            <a:r>
              <a:rPr lang="de-DE" sz="1800" dirty="0">
                <a:solidFill>
                  <a:schemeClr val="bg1">
                    <a:lumMod val="50000"/>
                  </a:schemeClr>
                </a:solidFill>
              </a:rPr>
              <a:t>,</a:t>
            </a:r>
            <a:endParaRPr lang="de-DE" sz="1800" dirty="0" smtClean="0">
              <a:solidFill>
                <a:schemeClr val="bg1">
                  <a:lumMod val="50000"/>
                </a:schemeClr>
              </a:solidFill>
            </a:endParaRPr>
          </a:p>
          <a:p>
            <a:pPr marL="825500" lvl="2" indent="-285750" hangingPunct="1">
              <a:spcAft>
                <a:spcPts val="600"/>
              </a:spcAft>
              <a:buClr>
                <a:srgbClr val="FDD205"/>
              </a:buClr>
              <a:tabLst>
                <a:tab pos="808038" algn="l"/>
                <a:tab pos="1447800" algn="l"/>
                <a:tab pos="2171700" algn="l"/>
                <a:tab pos="2895600" algn="l"/>
                <a:tab pos="3619500" algn="l"/>
                <a:tab pos="4343400" algn="l"/>
                <a:tab pos="5067300" algn="l"/>
                <a:tab pos="5791200" algn="l"/>
                <a:tab pos="6515100" algn="l"/>
                <a:tab pos="7239000" algn="l"/>
                <a:tab pos="7962900" algn="l"/>
              </a:tabLst>
              <a:defRPr/>
            </a:pPr>
            <a:r>
              <a:rPr lang="de-DE" sz="1800" dirty="0" smtClean="0">
                <a:solidFill>
                  <a:schemeClr val="bg1">
                    <a:lumMod val="50000"/>
                  </a:schemeClr>
                </a:solidFill>
              </a:rPr>
              <a:t>Von den Frauen dieser Altersgruppe nur 42%.</a:t>
            </a:r>
          </a:p>
          <a:p>
            <a:pPr marL="825500" lvl="2" indent="-285750" hangingPunct="1">
              <a:spcAft>
                <a:spcPts val="600"/>
              </a:spcAft>
              <a:buClr>
                <a:srgbClr val="FDD205"/>
              </a:buClr>
              <a:tabLst>
                <a:tab pos="808038" algn="l"/>
                <a:tab pos="1447800" algn="l"/>
                <a:tab pos="2171700" algn="l"/>
                <a:tab pos="2895600" algn="l"/>
                <a:tab pos="3619500" algn="l"/>
                <a:tab pos="4343400" algn="l"/>
                <a:tab pos="5067300" algn="l"/>
                <a:tab pos="5791200" algn="l"/>
                <a:tab pos="6515100" algn="l"/>
                <a:tab pos="7239000" algn="l"/>
                <a:tab pos="7962900" algn="l"/>
              </a:tabLst>
              <a:defRPr/>
            </a:pPr>
            <a:r>
              <a:rPr lang="de-DE" sz="1800" dirty="0" smtClean="0">
                <a:solidFill>
                  <a:schemeClr val="bg1">
                    <a:lumMod val="50000"/>
                  </a:schemeClr>
                </a:solidFill>
              </a:rPr>
              <a:t>Obwohl </a:t>
            </a:r>
            <a:r>
              <a:rPr lang="de-DE" sz="1800" b="1" dirty="0" smtClean="0">
                <a:solidFill>
                  <a:schemeClr val="bg1">
                    <a:lumMod val="50000"/>
                  </a:schemeClr>
                </a:solidFill>
              </a:rPr>
              <a:t>Frauen</a:t>
            </a:r>
            <a:r>
              <a:rPr lang="de-DE" sz="1800" dirty="0" smtClean="0">
                <a:solidFill>
                  <a:schemeClr val="bg1">
                    <a:lumMod val="50000"/>
                  </a:schemeClr>
                </a:solidFill>
              </a:rPr>
              <a:t> mehr Alltagsaktivitäten ausführen, bei denen sie körperlich aktiv sind (z.B.: Putzarbeiten, mit Kindern spielen usw.), </a:t>
            </a:r>
            <a:r>
              <a:rPr lang="de-DE" sz="1800" b="1" dirty="0" smtClean="0">
                <a:solidFill>
                  <a:schemeClr val="bg1">
                    <a:lumMod val="50000"/>
                  </a:schemeClr>
                </a:solidFill>
              </a:rPr>
              <a:t>erfüllen</a:t>
            </a:r>
            <a:r>
              <a:rPr lang="de-DE" sz="1800" dirty="0" smtClean="0">
                <a:solidFill>
                  <a:schemeClr val="bg1">
                    <a:lumMod val="50000"/>
                  </a:schemeClr>
                </a:solidFill>
              </a:rPr>
              <a:t> sie </a:t>
            </a:r>
            <a:r>
              <a:rPr lang="de-DE" sz="1800" b="1" dirty="0" smtClean="0">
                <a:solidFill>
                  <a:schemeClr val="bg1">
                    <a:lumMod val="50000"/>
                  </a:schemeClr>
                </a:solidFill>
              </a:rPr>
              <a:t>prozentual seltener die Bewegungsempfehlung </a:t>
            </a:r>
            <a:r>
              <a:rPr lang="de-DE" sz="1800" dirty="0" smtClean="0">
                <a:solidFill>
                  <a:schemeClr val="bg1">
                    <a:lumMod val="50000"/>
                  </a:schemeClr>
                </a:solidFill>
              </a:rPr>
              <a:t>der WHO</a:t>
            </a:r>
            <a:r>
              <a:rPr lang="de-DE" sz="1800" dirty="0" smtClean="0">
                <a:solidFill>
                  <a:srgbClr val="FF0000"/>
                </a:solidFill>
              </a:rPr>
              <a:t>.</a:t>
            </a:r>
            <a:endParaRPr lang="de-DE" sz="1800" dirty="0" smtClean="0">
              <a:solidFill>
                <a:schemeClr val="bg1">
                  <a:lumMod val="50000"/>
                </a:schemeClr>
              </a:solidFill>
            </a:endParaRPr>
          </a:p>
        </p:txBody>
      </p:sp>
      <p:sp>
        <p:nvSpPr>
          <p:cNvPr id="4" name="Rectangle 3"/>
          <p:cNvSpPr>
            <a:spLocks noChangeArrowheads="1"/>
          </p:cNvSpPr>
          <p:nvPr/>
        </p:nvSpPr>
        <p:spPr bwMode="auto">
          <a:xfrm>
            <a:off x="466724" y="6295966"/>
            <a:ext cx="8281739" cy="2293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p>
            <a:pPr hangingPunct="1">
              <a:lnSpc>
                <a:spcPct val="100000"/>
              </a:lnSpc>
              <a:tabLst>
                <a:tab pos="723900" algn="l"/>
                <a:tab pos="1447800" algn="l"/>
                <a:tab pos="2171700" algn="l"/>
                <a:tab pos="2895600" algn="l"/>
                <a:tab pos="3619500" algn="l"/>
                <a:tab pos="4343400" algn="l"/>
                <a:tab pos="5067300" algn="l"/>
              </a:tabLst>
            </a:pPr>
            <a:r>
              <a:rPr lang="de-DE" sz="900" b="1" dirty="0" smtClean="0">
                <a:solidFill>
                  <a:srgbClr val="7F7F7F"/>
                </a:solidFill>
                <a:latin typeface="+mj-lt"/>
              </a:rPr>
              <a:t> Quelle: </a:t>
            </a:r>
            <a:r>
              <a:rPr lang="de-DE" sz="900" dirty="0" smtClean="0">
                <a:solidFill>
                  <a:srgbClr val="7F7F7F"/>
                </a:solidFill>
                <a:latin typeface="+mj-lt"/>
              </a:rPr>
              <a:t>Robert Koch-Institut 2013</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 1"/>
          <p:cNvGraphicFramePr>
            <a:graphicFrameLocks/>
          </p:cNvGraphicFramePr>
          <p:nvPr>
            <p:extLst>
              <p:ext uri="{D42A27DB-BD31-4B8C-83A1-F6EECF244321}">
                <p14:modId xmlns:p14="http://schemas.microsoft.com/office/powerpoint/2010/main" val="863142471"/>
              </p:ext>
            </p:extLst>
          </p:nvPr>
        </p:nvGraphicFramePr>
        <p:xfrm>
          <a:off x="539750" y="1287463"/>
          <a:ext cx="8208963" cy="4659312"/>
        </p:xfrm>
        <a:graphic>
          <a:graphicData uri="http://schemas.openxmlformats.org/drawingml/2006/chart">
            <c:chart xmlns:c="http://schemas.openxmlformats.org/drawingml/2006/chart" xmlns:r="http://schemas.openxmlformats.org/officeDocument/2006/relationships" r:id="rId2"/>
          </a:graphicData>
        </a:graphic>
      </p:graphicFrame>
      <p:sp>
        <p:nvSpPr>
          <p:cNvPr id="3" name="Rechteck 2"/>
          <p:cNvSpPr/>
          <p:nvPr/>
        </p:nvSpPr>
        <p:spPr>
          <a:xfrm>
            <a:off x="323850" y="836613"/>
            <a:ext cx="8640763" cy="450850"/>
          </a:xfrm>
          <a:prstGeom prst="rect">
            <a:avLst/>
          </a:prstGeom>
        </p:spPr>
        <p:txBody>
          <a:bodyPr>
            <a:spAutoFit/>
          </a:bodyPr>
          <a:lstStyle/>
          <a:p>
            <a:pPr>
              <a:defRPr/>
            </a:pPr>
            <a:r>
              <a:rPr lang="de-DE" sz="2500" dirty="0">
                <a:solidFill>
                  <a:srgbClr val="808080"/>
                </a:solidFill>
                <a:latin typeface="+mj-lt"/>
              </a:rPr>
              <a:t>Anteil der Erwachsenen in der EU, die sich regelmäßig bewegen</a:t>
            </a:r>
            <a:endParaRPr lang="de-DE" sz="2500" dirty="0">
              <a:latin typeface="+mj-lt"/>
            </a:endParaRPr>
          </a:p>
        </p:txBody>
      </p:sp>
      <p:sp>
        <p:nvSpPr>
          <p:cNvPr id="6" name="Rectangle 3"/>
          <p:cNvSpPr>
            <a:spLocks noChangeArrowheads="1"/>
          </p:cNvSpPr>
          <p:nvPr/>
        </p:nvSpPr>
        <p:spPr bwMode="auto">
          <a:xfrm>
            <a:off x="466724" y="6295966"/>
            <a:ext cx="8281739" cy="2293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p>
            <a:pPr hangingPunct="1">
              <a:lnSpc>
                <a:spcPct val="100000"/>
              </a:lnSpc>
              <a:tabLst>
                <a:tab pos="723900" algn="l"/>
                <a:tab pos="1447800" algn="l"/>
                <a:tab pos="2171700" algn="l"/>
                <a:tab pos="2895600" algn="l"/>
                <a:tab pos="3619500" algn="l"/>
                <a:tab pos="4343400" algn="l"/>
                <a:tab pos="5067300" algn="l"/>
              </a:tabLst>
            </a:pPr>
            <a:r>
              <a:rPr lang="de-DE" sz="900" b="1" dirty="0" smtClean="0">
                <a:solidFill>
                  <a:srgbClr val="7F7F7F"/>
                </a:solidFill>
                <a:latin typeface="+mj-lt"/>
              </a:rPr>
              <a:t> Quelle: </a:t>
            </a:r>
            <a:r>
              <a:rPr lang="de-DE" sz="900" dirty="0" smtClean="0">
                <a:solidFill>
                  <a:srgbClr val="7F7F7F"/>
                </a:solidFill>
                <a:latin typeface="+mj-lt"/>
              </a:rPr>
              <a:t>Eurobarometer 2014, S. 12</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4_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1536</Words>
  <Application>Microsoft Office PowerPoint</Application>
  <PresentationFormat>Bildschirmpräsentation (4:3)</PresentationFormat>
  <Paragraphs>236</Paragraphs>
  <Slides>31</Slides>
  <Notes>1</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31</vt:i4>
      </vt:variant>
    </vt:vector>
  </HeadingPairs>
  <TitlesOfParts>
    <vt:vector size="36" baseType="lpstr">
      <vt:lpstr>Arial Unicode MS</vt:lpstr>
      <vt:lpstr>Arial</vt:lpstr>
      <vt:lpstr>Calibri</vt:lpstr>
      <vt:lpstr>Times New Roman</vt:lpstr>
      <vt:lpstr>14_Benutzerdefiniertes Design</vt:lpstr>
      <vt:lpstr>Bewegung Sport ist das beste Rostschutzmittel  für eine eiserne Gesundheit.</vt:lpstr>
      <vt:lpstr>PowerPoint-Präsentation</vt:lpstr>
      <vt:lpstr>PowerPoint-Präsentation</vt:lpstr>
      <vt:lpstr>Bewegung und Gesundheit </vt:lpstr>
      <vt:lpstr>PowerPoint-Präsentation</vt:lpstr>
      <vt:lpstr>PowerPoint-Präsentation</vt:lpstr>
      <vt:lpstr>Die Situation in Deutschland</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Bewegungsförderung am Arbeitsplatz</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Kosten-Nutzen-Effekt </vt:lpstr>
      <vt:lpstr>PowerPoint-Präsentation</vt:lpstr>
      <vt:lpstr>PowerPoint-Präsentation</vt:lpstr>
      <vt:lpstr>Bleiben Sie aktiv!</vt:lpstr>
      <vt:lpstr>Quellen</vt:lpstr>
      <vt:lpstr>Quellen</vt:lpstr>
      <vt:lpstr>Quellen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Bewegung</dc:title>
  <dc:creator>Magdalena Ilieva</dc:creator>
  <cp:lastModifiedBy>Kirsten Hobbensiefken</cp:lastModifiedBy>
  <cp:revision>106</cp:revision>
  <cp:lastPrinted>2016-02-01T15:52:33Z</cp:lastPrinted>
  <dcterms:created xsi:type="dcterms:W3CDTF">1601-01-01T00:00:00Z</dcterms:created>
  <dcterms:modified xsi:type="dcterms:W3CDTF">2016-04-11T16:31:54Z</dcterms:modified>
</cp:coreProperties>
</file>